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9"/>
  </p:notesMasterIdLst>
  <p:sldIdLst>
    <p:sldId id="283" r:id="rId5"/>
    <p:sldId id="2118499853" r:id="rId6"/>
    <p:sldId id="2118499910" r:id="rId7"/>
    <p:sldId id="2118499911" r:id="rId8"/>
    <p:sldId id="2118499831" r:id="rId9"/>
    <p:sldId id="294" r:id="rId10"/>
    <p:sldId id="2118499757" r:id="rId11"/>
    <p:sldId id="2118499903" r:id="rId12"/>
    <p:sldId id="2118499898" r:id="rId13"/>
    <p:sldId id="384" r:id="rId14"/>
    <p:sldId id="448" r:id="rId15"/>
    <p:sldId id="2118499913" r:id="rId16"/>
    <p:sldId id="2118499912" r:id="rId17"/>
    <p:sldId id="352" r:id="rId18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DC25B41-9FE4-EA49-7260-5F2AE20E2729}" name="Jarosz-Dziekanowska Beata" initials="JDB" userId="S::beata.jarosz-dziekanowska@pse.pl::772ef4cd-bfcb-494f-8e53-cd202adf2caa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piński Maciej" initials="WM" lastIdx="2" clrIdx="0">
    <p:extLst>
      <p:ext uri="{19B8F6BF-5375-455C-9EA6-DF929625EA0E}">
        <p15:presenceInfo xmlns:p15="http://schemas.microsoft.com/office/powerpoint/2012/main" userId="S-1-5-21-2361265742-293840967-3830639147-3598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4142"/>
    <a:srgbClr val="F2F2F2"/>
    <a:srgbClr val="F0F0F0"/>
    <a:srgbClr val="F0F3FA"/>
    <a:srgbClr val="EFFFFF"/>
    <a:srgbClr val="F8F8F8"/>
    <a:srgbClr val="CCCCFF"/>
    <a:srgbClr val="FF3964"/>
    <a:srgbClr val="AE76BE"/>
    <a:srgbClr val="FFC3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00" autoAdjust="0"/>
    <p:restoredTop sz="92410" autoAdjust="0"/>
  </p:normalViewPr>
  <p:slideViewPr>
    <p:cSldViewPr snapToGrid="0" showGuides="1">
      <p:cViewPr varScale="1">
        <p:scale>
          <a:sx n="88" d="100"/>
          <a:sy n="88" d="100"/>
        </p:scale>
        <p:origin x="864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osp-pliki\TPSEOSA\ww\ww-dane\01_Analizy_bilansowe\2024-01-17%20Adequacy%20do%20nowego%20PRSP\2024-01-29%20Obrobione%20dane%20adequacy_v2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osp-pliki\TPSEOSA\ww\ww-dane\01_Analizy_bilansowe\2024-01-17%20Adequacy%20do%20nowego%20PRSP\2024-01-29%20Obrobione%20dane%20adequacy_v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pivotSource>
    <c:name>[Wykres w programie Microsoft PowerPoint]duck_curve!duck_curve</c:name>
    <c:fmtId val="32"/>
  </c:pivotSource>
  <c:chart>
    <c:title>
      <c:tx>
        <c:rich>
          <a:bodyPr rot="0" spcFirstLastPara="1" vertOverflow="ellipsis" vert="horz" wrap="square" anchor="ctr" anchorCtr="1"/>
          <a:lstStyle/>
          <a:p>
            <a:pPr>
              <a:defRPr sz="132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l-PL" sz="1600" b="1" dirty="0"/>
              <a:t>Zapotrzebowanie KSE po uwzględnieniu generacji PV</a:t>
            </a:r>
          </a:p>
        </c:rich>
      </c:tx>
      <c:layout>
        <c:manualLayout>
          <c:xMode val="edge"/>
          <c:yMode val="edge"/>
          <c:x val="0.19228445613435843"/>
          <c:y val="2.45342785405620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2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1"/>
          </a:solidFill>
          <a:ln w="28575" cap="rnd">
            <a:solidFill>
              <a:srgbClr val="FF0000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1"/>
          </a:solidFill>
          <a:ln w="28575" cap="rnd">
            <a:solidFill>
              <a:srgbClr val="FFC000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/>
          </a:solidFill>
          <a:ln w="28575" cap="rnd">
            <a:solidFill>
              <a:srgbClr val="0070C0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accent1"/>
          </a:solidFill>
          <a:ln w="28575" cap="rnd">
            <a:solidFill>
              <a:srgbClr val="00B050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>
        <c:manualLayout>
          <c:layoutTarget val="inner"/>
          <c:xMode val="edge"/>
          <c:yMode val="edge"/>
          <c:x val="8.6146832158400535E-2"/>
          <c:y val="9.8738300578139648E-2"/>
          <c:w val="0.89283231198134971"/>
          <c:h val="0.77702243109200153"/>
        </c:manualLayout>
      </c:layout>
      <c:lineChart>
        <c:grouping val="standard"/>
        <c:varyColors val="0"/>
        <c:ser>
          <c:idx val="0"/>
          <c:order val="0"/>
          <c:tx>
            <c:strRef>
              <c:f>duck_curve!$B$5</c:f>
              <c:strCache>
                <c:ptCount val="1"/>
                <c:pt idx="0">
                  <c:v>PV 0 GW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duck_curve!$A$6:$A$30</c:f>
              <c:strCache>
                <c:ptCount val="24"/>
                <c:pt idx="0">
                  <c:v>00</c:v>
                </c:pt>
                <c:pt idx="1">
                  <c:v>01</c:v>
                </c:pt>
                <c:pt idx="2">
                  <c:v>02</c:v>
                </c:pt>
                <c:pt idx="3">
                  <c:v>03</c:v>
                </c:pt>
                <c:pt idx="4">
                  <c:v>04</c:v>
                </c:pt>
                <c:pt idx="5">
                  <c:v>05</c:v>
                </c:pt>
                <c:pt idx="6">
                  <c:v>06</c:v>
                </c:pt>
                <c:pt idx="7">
                  <c:v>07</c:v>
                </c:pt>
                <c:pt idx="8">
                  <c:v>08</c:v>
                </c:pt>
                <c:pt idx="9">
                  <c:v>09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</c:strCache>
            </c:strRef>
          </c:cat>
          <c:val>
            <c:numRef>
              <c:f>duck_curve!$B$6:$B$30</c:f>
              <c:numCache>
                <c:formatCode>#,##0</c:formatCode>
                <c:ptCount val="24"/>
                <c:pt idx="0">
                  <c:v>14.9932</c:v>
                </c:pt>
                <c:pt idx="1">
                  <c:v>15.530375000000001</c:v>
                </c:pt>
                <c:pt idx="2">
                  <c:v>15.5412</c:v>
                </c:pt>
                <c:pt idx="3">
                  <c:v>15.38655</c:v>
                </c:pt>
                <c:pt idx="4">
                  <c:v>14.961175000000001</c:v>
                </c:pt>
                <c:pt idx="5">
                  <c:v>14.7782</c:v>
                </c:pt>
                <c:pt idx="6">
                  <c:v>14.700274999999998</c:v>
                </c:pt>
                <c:pt idx="7">
                  <c:v>14.277275000000001</c:v>
                </c:pt>
                <c:pt idx="8">
                  <c:v>15.007474999999999</c:v>
                </c:pt>
                <c:pt idx="9">
                  <c:v>15.696475000000001</c:v>
                </c:pt>
                <c:pt idx="10">
                  <c:v>16.279299999999999</c:v>
                </c:pt>
                <c:pt idx="11">
                  <c:v>16.709025</c:v>
                </c:pt>
                <c:pt idx="12">
                  <c:v>16.972750000000001</c:v>
                </c:pt>
                <c:pt idx="13">
                  <c:v>16.947824999999998</c:v>
                </c:pt>
                <c:pt idx="14">
                  <c:v>16.914249999999999</c:v>
                </c:pt>
                <c:pt idx="15">
                  <c:v>16.900974999999999</c:v>
                </c:pt>
                <c:pt idx="16">
                  <c:v>16.258324999999999</c:v>
                </c:pt>
                <c:pt idx="17">
                  <c:v>15.580300000000001</c:v>
                </c:pt>
                <c:pt idx="18">
                  <c:v>16.063800000000001</c:v>
                </c:pt>
                <c:pt idx="19">
                  <c:v>16.449774999999999</c:v>
                </c:pt>
                <c:pt idx="20">
                  <c:v>16.677199999999999</c:v>
                </c:pt>
                <c:pt idx="21">
                  <c:v>16.899699999999999</c:v>
                </c:pt>
                <c:pt idx="22">
                  <c:v>16.912875</c:v>
                </c:pt>
                <c:pt idx="23">
                  <c:v>15.455349999999999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282-432D-81B6-BE7DD32DD6B6}"/>
            </c:ext>
          </c:extLst>
        </c:ser>
        <c:ser>
          <c:idx val="1"/>
          <c:order val="1"/>
          <c:tx>
            <c:strRef>
              <c:f>duck_curve!$C$5</c:f>
              <c:strCache>
                <c:ptCount val="1"/>
                <c:pt idx="0">
                  <c:v>PV 15 GW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duck_curve!$A$6:$A$30</c:f>
              <c:strCache>
                <c:ptCount val="24"/>
                <c:pt idx="0">
                  <c:v>00</c:v>
                </c:pt>
                <c:pt idx="1">
                  <c:v>01</c:v>
                </c:pt>
                <c:pt idx="2">
                  <c:v>02</c:v>
                </c:pt>
                <c:pt idx="3">
                  <c:v>03</c:v>
                </c:pt>
                <c:pt idx="4">
                  <c:v>04</c:v>
                </c:pt>
                <c:pt idx="5">
                  <c:v>05</c:v>
                </c:pt>
                <c:pt idx="6">
                  <c:v>06</c:v>
                </c:pt>
                <c:pt idx="7">
                  <c:v>07</c:v>
                </c:pt>
                <c:pt idx="8">
                  <c:v>08</c:v>
                </c:pt>
                <c:pt idx="9">
                  <c:v>09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</c:strCache>
            </c:strRef>
          </c:cat>
          <c:val>
            <c:numRef>
              <c:f>duck_curve!$C$6:$C$30</c:f>
              <c:numCache>
                <c:formatCode>#,##0</c:formatCode>
                <c:ptCount val="24"/>
                <c:pt idx="0">
                  <c:v>14.9932</c:v>
                </c:pt>
                <c:pt idx="1">
                  <c:v>15.530375000000001</c:v>
                </c:pt>
                <c:pt idx="2">
                  <c:v>15.5412</c:v>
                </c:pt>
                <c:pt idx="3">
                  <c:v>15.38655</c:v>
                </c:pt>
                <c:pt idx="4">
                  <c:v>14.955945478086498</c:v>
                </c:pt>
                <c:pt idx="5">
                  <c:v>14.621819261952163</c:v>
                </c:pt>
                <c:pt idx="6">
                  <c:v>13.9453484297008</c:v>
                </c:pt>
                <c:pt idx="7">
                  <c:v>11.825242338930726</c:v>
                </c:pt>
                <c:pt idx="8">
                  <c:v>10.405171125104591</c:v>
                </c:pt>
                <c:pt idx="9">
                  <c:v>9.3831436863440967</c:v>
                </c:pt>
                <c:pt idx="10">
                  <c:v>9.3902524221702883</c:v>
                </c:pt>
                <c:pt idx="11">
                  <c:v>9.204769251132463</c:v>
                </c:pt>
                <c:pt idx="12">
                  <c:v>9.5606780994835407</c:v>
                </c:pt>
                <c:pt idx="13">
                  <c:v>9.1771882245592789</c:v>
                </c:pt>
                <c:pt idx="14">
                  <c:v>9.090127838368101</c:v>
                </c:pt>
                <c:pt idx="15">
                  <c:v>9.6963167582734648</c:v>
                </c:pt>
                <c:pt idx="16">
                  <c:v>10.324548780259097</c:v>
                </c:pt>
                <c:pt idx="17">
                  <c:v>11.341898718947458</c:v>
                </c:pt>
                <c:pt idx="18">
                  <c:v>13.477927643613491</c:v>
                </c:pt>
                <c:pt idx="19">
                  <c:v>15.421470663464035</c:v>
                </c:pt>
                <c:pt idx="20">
                  <c:v>16.356468011194785</c:v>
                </c:pt>
                <c:pt idx="21">
                  <c:v>16.858008087365477</c:v>
                </c:pt>
                <c:pt idx="22">
                  <c:v>16.912875</c:v>
                </c:pt>
                <c:pt idx="23">
                  <c:v>15.455349999999999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282-432D-81B6-BE7DD32DD6B6}"/>
            </c:ext>
          </c:extLst>
        </c:ser>
        <c:ser>
          <c:idx val="2"/>
          <c:order val="2"/>
          <c:tx>
            <c:strRef>
              <c:f>duck_curve!$D$5</c:f>
              <c:strCache>
                <c:ptCount val="1"/>
                <c:pt idx="0">
                  <c:v>PV 20 GW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duck_curve!$A$6:$A$30</c:f>
              <c:strCache>
                <c:ptCount val="24"/>
                <c:pt idx="0">
                  <c:v>00</c:v>
                </c:pt>
                <c:pt idx="1">
                  <c:v>01</c:v>
                </c:pt>
                <c:pt idx="2">
                  <c:v>02</c:v>
                </c:pt>
                <c:pt idx="3">
                  <c:v>03</c:v>
                </c:pt>
                <c:pt idx="4">
                  <c:v>04</c:v>
                </c:pt>
                <c:pt idx="5">
                  <c:v>05</c:v>
                </c:pt>
                <c:pt idx="6">
                  <c:v>06</c:v>
                </c:pt>
                <c:pt idx="7">
                  <c:v>07</c:v>
                </c:pt>
                <c:pt idx="8">
                  <c:v>08</c:v>
                </c:pt>
                <c:pt idx="9">
                  <c:v>09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</c:strCache>
            </c:strRef>
          </c:cat>
          <c:val>
            <c:numRef>
              <c:f>duck_curve!$D$6:$D$30</c:f>
              <c:numCache>
                <c:formatCode>#,##0</c:formatCode>
                <c:ptCount val="24"/>
                <c:pt idx="0">
                  <c:v>14.9932</c:v>
                </c:pt>
                <c:pt idx="1">
                  <c:v>15.530375000000001</c:v>
                </c:pt>
                <c:pt idx="2">
                  <c:v>15.5412</c:v>
                </c:pt>
                <c:pt idx="3">
                  <c:v>15.38655</c:v>
                </c:pt>
                <c:pt idx="4">
                  <c:v>14.954202304115334</c:v>
                </c:pt>
                <c:pt idx="5">
                  <c:v>14.56969234926955</c:v>
                </c:pt>
                <c:pt idx="6">
                  <c:v>13.693706239601065</c:v>
                </c:pt>
                <c:pt idx="7">
                  <c:v>11.0078981185743</c:v>
                </c:pt>
                <c:pt idx="8">
                  <c:v>8.871069833472788</c:v>
                </c:pt>
                <c:pt idx="9">
                  <c:v>7.2786999151254612</c:v>
                </c:pt>
                <c:pt idx="10">
                  <c:v>7.093903229560385</c:v>
                </c:pt>
                <c:pt idx="11">
                  <c:v>6.7033506681766157</c:v>
                </c:pt>
                <c:pt idx="12">
                  <c:v>7.0899874659780542</c:v>
                </c:pt>
                <c:pt idx="13">
                  <c:v>6.5869759660790379</c:v>
                </c:pt>
                <c:pt idx="14">
                  <c:v>6.4820871178241353</c:v>
                </c:pt>
                <c:pt idx="15">
                  <c:v>7.2947640110312868</c:v>
                </c:pt>
                <c:pt idx="16">
                  <c:v>8.3466233736787956</c:v>
                </c:pt>
                <c:pt idx="17">
                  <c:v>9.9290982919299466</c:v>
                </c:pt>
                <c:pt idx="18">
                  <c:v>12.615970191484655</c:v>
                </c:pt>
                <c:pt idx="19">
                  <c:v>15.07870255128538</c:v>
                </c:pt>
                <c:pt idx="20">
                  <c:v>16.249557348259707</c:v>
                </c:pt>
                <c:pt idx="21">
                  <c:v>16.844110783153965</c:v>
                </c:pt>
                <c:pt idx="22">
                  <c:v>16.912875</c:v>
                </c:pt>
                <c:pt idx="23">
                  <c:v>15.455349999999999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282-432D-81B6-BE7DD32DD6B6}"/>
            </c:ext>
          </c:extLst>
        </c:ser>
        <c:ser>
          <c:idx val="3"/>
          <c:order val="3"/>
          <c:tx>
            <c:strRef>
              <c:f>duck_curve!$E$5</c:f>
              <c:strCache>
                <c:ptCount val="1"/>
                <c:pt idx="0">
                  <c:v>PV 25 GW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duck_curve!$A$6:$A$30</c:f>
              <c:strCache>
                <c:ptCount val="24"/>
                <c:pt idx="0">
                  <c:v>00</c:v>
                </c:pt>
                <c:pt idx="1">
                  <c:v>01</c:v>
                </c:pt>
                <c:pt idx="2">
                  <c:v>02</c:v>
                </c:pt>
                <c:pt idx="3">
                  <c:v>03</c:v>
                </c:pt>
                <c:pt idx="4">
                  <c:v>04</c:v>
                </c:pt>
                <c:pt idx="5">
                  <c:v>05</c:v>
                </c:pt>
                <c:pt idx="6">
                  <c:v>06</c:v>
                </c:pt>
                <c:pt idx="7">
                  <c:v>07</c:v>
                </c:pt>
                <c:pt idx="8">
                  <c:v>08</c:v>
                </c:pt>
                <c:pt idx="9">
                  <c:v>09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</c:strCache>
            </c:strRef>
          </c:cat>
          <c:val>
            <c:numRef>
              <c:f>duck_curve!$E$6:$E$30</c:f>
              <c:numCache>
                <c:formatCode>#,##0</c:formatCode>
                <c:ptCount val="24"/>
                <c:pt idx="0">
                  <c:v>14.9932</c:v>
                </c:pt>
                <c:pt idx="1">
                  <c:v>15.530375000000001</c:v>
                </c:pt>
                <c:pt idx="2">
                  <c:v>15.5412</c:v>
                </c:pt>
                <c:pt idx="3">
                  <c:v>15.38655</c:v>
                </c:pt>
                <c:pt idx="4">
                  <c:v>14.952459130144167</c:v>
                </c:pt>
                <c:pt idx="5">
                  <c:v>14.517565436586938</c:v>
                </c:pt>
                <c:pt idx="6">
                  <c:v>13.442064049501331</c:v>
                </c:pt>
                <c:pt idx="7">
                  <c:v>10.190553898217875</c:v>
                </c:pt>
                <c:pt idx="8">
                  <c:v>7.3369685418409833</c:v>
                </c:pt>
                <c:pt idx="9">
                  <c:v>5.1742561439068275</c:v>
                </c:pt>
                <c:pt idx="10">
                  <c:v>4.7975540369504799</c:v>
                </c:pt>
                <c:pt idx="11">
                  <c:v>4.2019320852207702</c:v>
                </c:pt>
                <c:pt idx="12">
                  <c:v>4.6192968324725676</c:v>
                </c:pt>
                <c:pt idx="13">
                  <c:v>3.996763707598797</c:v>
                </c:pt>
                <c:pt idx="14">
                  <c:v>3.8740463972801686</c:v>
                </c:pt>
                <c:pt idx="15">
                  <c:v>4.8932112637891079</c:v>
                </c:pt>
                <c:pt idx="16">
                  <c:v>6.3686979670984947</c:v>
                </c:pt>
                <c:pt idx="17">
                  <c:v>8.516297864912433</c:v>
                </c:pt>
                <c:pt idx="18">
                  <c:v>11.75401273935582</c:v>
                </c:pt>
                <c:pt idx="19">
                  <c:v>14.735934439106726</c:v>
                </c:pt>
                <c:pt idx="20">
                  <c:v>16.142646685324639</c:v>
                </c:pt>
                <c:pt idx="21">
                  <c:v>16.830213478942458</c:v>
                </c:pt>
                <c:pt idx="22">
                  <c:v>16.912875</c:v>
                </c:pt>
                <c:pt idx="23">
                  <c:v>15.455349999999999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1282-432D-81B6-BE7DD32DD6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27797912"/>
        <c:axId val="327801152"/>
      </c:lineChart>
      <c:catAx>
        <c:axId val="32779791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pl-PL" dirty="0"/>
                  <a:t>godzina</a:t>
                </a:r>
              </a:p>
            </c:rich>
          </c:tx>
          <c:layout>
            <c:manualLayout>
              <c:xMode val="edge"/>
              <c:yMode val="edge"/>
              <c:x val="0.91493746807196419"/>
              <c:y val="0.9172565035639420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</c:title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27801152"/>
        <c:crosses val="autoZero"/>
        <c:auto val="1"/>
        <c:lblAlgn val="ctr"/>
        <c:lblOffset val="100"/>
        <c:noMultiLvlLbl val="0"/>
      </c:catAx>
      <c:valAx>
        <c:axId val="3278011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noFill/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pl-PL" sz="1200" b="1" dirty="0"/>
                  <a:t>moc [GW]</a:t>
                </a:r>
              </a:p>
            </c:rich>
          </c:tx>
          <c:layout>
            <c:manualLayout>
              <c:xMode val="edge"/>
              <c:yMode val="edge"/>
              <c:x val="3.8501940662656765E-3"/>
              <c:y val="5.9604774022874049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277979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rgbClr val="FFFFFF">
          <a:lumMod val="50000"/>
        </a:srgbClr>
      </a:solidFill>
    </a:ln>
    <a:effectLst/>
  </c:spPr>
  <c:txPr>
    <a:bodyPr/>
    <a:lstStyle/>
    <a:p>
      <a:pPr>
        <a:defRPr sz="1100"/>
      </a:pPr>
      <a:endParaRPr lang="pl-PL"/>
    </a:p>
  </c:txPr>
  <c:externalData r:id="rId4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/>
            </a:pPr>
            <a:r>
              <a:rPr lang="pl-PL" sz="1200" dirty="0"/>
              <a:t>LOLE</a:t>
            </a:r>
            <a:r>
              <a:rPr lang="pl-PL" sz="1200" baseline="0" dirty="0"/>
              <a:t> [h/rok] – średnia z 38 lat klimatycznych (</a:t>
            </a:r>
            <a:r>
              <a:rPr lang="pl-PL" sz="1200" dirty="0"/>
              <a:t>CY1982-2019)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'Min max lole lolp eens'!$A$5</c:f>
              <c:strCache>
                <c:ptCount val="1"/>
                <c:pt idx="0">
                  <c:v>Średnia (CY1982-2019)</c:v>
                </c:pt>
              </c:strCache>
            </c:strRef>
          </c:tx>
          <c:spPr>
            <a:ln w="25400" cap="rnd">
              <a:solidFill>
                <a:schemeClr val="accent1">
                  <a:lumMod val="20000"/>
                  <a:lumOff val="8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2060"/>
              </a:solidFill>
              <a:ln w="25400">
                <a:solidFill>
                  <a:srgbClr val="002F67"/>
                </a:solidFill>
              </a:ln>
              <a:effectLst/>
            </c:spPr>
          </c:marker>
          <c:dLbls>
            <c:dLbl>
              <c:idx val="6"/>
              <c:layout>
                <c:manualLayout>
                  <c:x val="-3.9871838231367591E-2"/>
                  <c:y val="8.146607652974874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2EC-44AE-9379-CAF56D5D1DF4}"/>
                </c:ext>
              </c:extLst>
            </c:dLbl>
            <c:dLbl>
              <c:idx val="8"/>
              <c:layout>
                <c:manualLayout>
                  <c:x val="-4.2132469428078106E-2"/>
                  <c:y val="9.44928532231014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2EC-44AE-9379-CAF56D5D1DF4}"/>
                </c:ext>
              </c:extLst>
            </c:dLbl>
            <c:dLbl>
              <c:idx val="10"/>
              <c:layout>
                <c:manualLayout>
                  <c:x val="-4.4393100624788705E-2"/>
                  <c:y val="9.449285322310149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2EC-44AE-9379-CAF56D5D1DF4}"/>
                </c:ext>
              </c:extLst>
            </c:dLbl>
            <c:dLbl>
              <c:idx val="12"/>
              <c:layout>
                <c:manualLayout>
                  <c:x val="-4.213246942807819E-2"/>
                  <c:y val="0.10100624156977787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2EC-44AE-9379-CAF56D5D1DF4}"/>
                </c:ext>
              </c:extLst>
            </c:dLbl>
            <c:dLbl>
              <c:idx val="14"/>
              <c:layout>
                <c:manualLayout>
                  <c:x val="-3.9871838231367591E-2"/>
                  <c:y val="9.281578394013836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2EC-44AE-9379-CAF56D5D1DF4}"/>
                </c:ext>
              </c:extLst>
            </c:dLbl>
            <c:dLbl>
              <c:idx val="16"/>
              <c:layout>
                <c:manualLayout>
                  <c:x val="-4.2132469428078106E-2"/>
                  <c:y val="9.767005328669678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2EC-44AE-9379-CAF56D5D1DF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Calibri" panose="020F0502020204030204" pitchFamily="34" charset="0"/>
                    <a:ea typeface="+mn-ea"/>
                    <a:cs typeface="Arial" panose="020B0604020202020204" pitchFamily="34" charset="0"/>
                  </a:defRPr>
                </a:pPr>
                <a:endParaRPr lang="pl-PL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'Min max lole lolp eens'!$B$2:$Q$2</c:f>
              <c:numCache>
                <c:formatCode>General</c:formatCode>
                <c:ptCount val="16"/>
                <c:pt idx="0">
                  <c:v>2025</c:v>
                </c:pt>
                <c:pt idx="1">
                  <c:v>2026</c:v>
                </c:pt>
                <c:pt idx="2">
                  <c:v>2027</c:v>
                </c:pt>
                <c:pt idx="3">
                  <c:v>2028</c:v>
                </c:pt>
                <c:pt idx="4">
                  <c:v>2029</c:v>
                </c:pt>
                <c:pt idx="5">
                  <c:v>2030</c:v>
                </c:pt>
                <c:pt idx="6">
                  <c:v>2031</c:v>
                </c:pt>
                <c:pt idx="7">
                  <c:v>2032</c:v>
                </c:pt>
                <c:pt idx="8">
                  <c:v>2033</c:v>
                </c:pt>
                <c:pt idx="9">
                  <c:v>2034</c:v>
                </c:pt>
                <c:pt idx="10">
                  <c:v>2035</c:v>
                </c:pt>
                <c:pt idx="11">
                  <c:v>2036</c:v>
                </c:pt>
                <c:pt idx="12">
                  <c:v>2037</c:v>
                </c:pt>
                <c:pt idx="13">
                  <c:v>2038</c:v>
                </c:pt>
                <c:pt idx="14">
                  <c:v>2039</c:v>
                </c:pt>
                <c:pt idx="15">
                  <c:v>2040</c:v>
                </c:pt>
              </c:numCache>
            </c:numRef>
          </c:cat>
          <c:val>
            <c:numRef>
              <c:f>'Min max lole lolp eens'!$B$5:$Q$5</c:f>
              <c:numCache>
                <c:formatCode>#,##0.00</c:formatCode>
                <c:ptCount val="16"/>
                <c:pt idx="0">
                  <c:v>30.290843157894738</c:v>
                </c:pt>
                <c:pt idx="1">
                  <c:v>129.73513684210525</c:v>
                </c:pt>
                <c:pt idx="2">
                  <c:v>20.442962631578951</c:v>
                </c:pt>
                <c:pt idx="3">
                  <c:v>3.3704273684210508</c:v>
                </c:pt>
                <c:pt idx="4">
                  <c:v>23.72190105263158</c:v>
                </c:pt>
                <c:pt idx="5">
                  <c:v>19.668236578947369</c:v>
                </c:pt>
                <c:pt idx="6">
                  <c:v>77.265741052631554</c:v>
                </c:pt>
                <c:pt idx="7">
                  <c:v>141.74236631578947</c:v>
                </c:pt>
                <c:pt idx="8">
                  <c:v>224.81550526315786</c:v>
                </c:pt>
                <c:pt idx="9">
                  <c:v>451.1518884210526</c:v>
                </c:pt>
                <c:pt idx="10" formatCode="#,##0">
                  <c:v>1082.0726542105265</c:v>
                </c:pt>
                <c:pt idx="11" formatCode="#,##0">
                  <c:v>1410.6787563157898</c:v>
                </c:pt>
                <c:pt idx="12" formatCode="#,##0">
                  <c:v>1580.2291610526318</c:v>
                </c:pt>
                <c:pt idx="13" formatCode="#,##0">
                  <c:v>1639.2842523684212</c:v>
                </c:pt>
                <c:pt idx="14" formatCode="#,##0">
                  <c:v>1493.1558010526314</c:v>
                </c:pt>
                <c:pt idx="15" formatCode="#,##0">
                  <c:v>1589.2188234210525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F2EC-44AE-9379-CAF56D5D1D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15893488"/>
        <c:axId val="615894144"/>
      </c:lineChart>
      <c:catAx>
        <c:axId val="615893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pPr>
            <a:endParaRPr lang="pl-PL"/>
          </a:p>
        </c:txPr>
        <c:crossAx val="615894144"/>
        <c:crosses val="autoZero"/>
        <c:auto val="1"/>
        <c:lblAlgn val="ctr"/>
        <c:lblOffset val="100"/>
        <c:tickMarkSkip val="1"/>
        <c:noMultiLvlLbl val="0"/>
      </c:catAx>
      <c:valAx>
        <c:axId val="615894144"/>
        <c:scaling>
          <c:logBase val="10"/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pPr>
            <a:endParaRPr lang="pl-PL"/>
          </a:p>
        </c:txPr>
        <c:crossAx val="615893488"/>
        <c:crosses val="autoZero"/>
        <c:crossBetween val="between"/>
      </c:valAx>
    </c:plotArea>
    <c:plotVisOnly val="1"/>
    <c:dispBlanksAs val="gap"/>
    <c:showDLblsOverMax val="0"/>
    <c:extLst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900" baseline="0">
          <a:solidFill>
            <a:sysClr val="windowText" lastClr="000000"/>
          </a:solidFill>
          <a:latin typeface="Calibri" panose="020F0502020204030204" pitchFamily="34" charset="0"/>
          <a:cs typeface="Arial" panose="020B0604020202020204" pitchFamily="34" charset="0"/>
        </a:defRPr>
      </a:pPr>
      <a:endParaRPr lang="pl-PL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pl-PL"/>
              <a:t>EENS [GWh/rok] – średnia z 38 lat klimatycznych (CY1982-2019) 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'Min max lole lolp eens'!$A$13</c:f>
              <c:strCache>
                <c:ptCount val="1"/>
                <c:pt idx="0">
                  <c:v>Średnia (CY1982-2019)</c:v>
                </c:pt>
              </c:strCache>
            </c:strRef>
          </c:tx>
          <c:spPr>
            <a:ln w="19050">
              <a:solidFill>
                <a:schemeClr val="accent2">
                  <a:lumMod val="20000"/>
                  <a:lumOff val="80000"/>
                </a:schemeClr>
              </a:solidFill>
            </a:ln>
          </c:spPr>
          <c:marker>
            <c:symbol val="circle"/>
            <c:size val="5"/>
            <c:spPr>
              <a:solidFill>
                <a:srgbClr val="C00000"/>
              </a:solidFill>
              <a:ln w="25400">
                <a:solidFill>
                  <a:srgbClr val="CE181E"/>
                </a:solidFill>
              </a:ln>
              <a:effectLst/>
            </c:spPr>
          </c:marker>
          <c:dLbls>
            <c:dLbl>
              <c:idx val="6"/>
              <c:layout>
                <c:manualLayout>
                  <c:x val="-4.0038795252264767E-2"/>
                  <c:y val="7.541025562964680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DCB-4A78-8522-AB72661C6213}"/>
                </c:ext>
              </c:extLst>
            </c:dLbl>
            <c:dLbl>
              <c:idx val="8"/>
              <c:layout>
                <c:manualLayout>
                  <c:x val="-4.2308882350323061E-2"/>
                  <c:y val="9.506970849830165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DCB-4A78-8522-AB72661C6213}"/>
                </c:ext>
              </c:extLst>
            </c:dLbl>
            <c:dLbl>
              <c:idx val="10"/>
              <c:layout>
                <c:manualLayout>
                  <c:x val="-4.2308882350322978E-2"/>
                  <c:y val="9.506970849830162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DCB-4A78-8522-AB72661C6213}"/>
                </c:ext>
              </c:extLst>
            </c:dLbl>
            <c:dLbl>
              <c:idx val="12"/>
              <c:layout>
                <c:manualLayout>
                  <c:x val="-4.5214593835837751E-2"/>
                  <c:y val="0.11472916136695629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DCB-4A78-8522-AB72661C6213}"/>
                </c:ext>
              </c:extLst>
            </c:dLbl>
            <c:dLbl>
              <c:idx val="14"/>
              <c:layout>
                <c:manualLayout>
                  <c:x val="-4.7484680933895955E-2"/>
                  <c:y val="0.1016228594545198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DCB-4A78-8522-AB72661C6213}"/>
                </c:ext>
              </c:extLst>
            </c:dLbl>
            <c:dLbl>
              <c:idx val="16"/>
              <c:layout>
                <c:manualLayout>
                  <c:x val="-4.5214593835837667E-2"/>
                  <c:y val="9.887569601429102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DCB-4A78-8522-AB72661C6213}"/>
                </c:ext>
              </c:extLst>
            </c:dLbl>
            <c:dLbl>
              <c:idx val="17"/>
              <c:layout>
                <c:manualLayout>
                  <c:x val="-9.1652927442896492E-3"/>
                  <c:y val="-7.250151659927671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DCB-4A78-8522-AB72661C621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b="1"/>
                </a:pPr>
                <a:endParaRPr lang="pl-PL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'Min max lole lolp eens'!$B$2:$Q$2</c:f>
              <c:numCache>
                <c:formatCode>General</c:formatCode>
                <c:ptCount val="16"/>
                <c:pt idx="0">
                  <c:v>2025</c:v>
                </c:pt>
                <c:pt idx="1">
                  <c:v>2026</c:v>
                </c:pt>
                <c:pt idx="2">
                  <c:v>2027</c:v>
                </c:pt>
                <c:pt idx="3">
                  <c:v>2028</c:v>
                </c:pt>
                <c:pt idx="4">
                  <c:v>2029</c:v>
                </c:pt>
                <c:pt idx="5">
                  <c:v>2030</c:v>
                </c:pt>
                <c:pt idx="6">
                  <c:v>2031</c:v>
                </c:pt>
                <c:pt idx="7">
                  <c:v>2032</c:v>
                </c:pt>
                <c:pt idx="8">
                  <c:v>2033</c:v>
                </c:pt>
                <c:pt idx="9">
                  <c:v>2034</c:v>
                </c:pt>
                <c:pt idx="10">
                  <c:v>2035</c:v>
                </c:pt>
                <c:pt idx="11">
                  <c:v>2036</c:v>
                </c:pt>
                <c:pt idx="12">
                  <c:v>2037</c:v>
                </c:pt>
                <c:pt idx="13">
                  <c:v>2038</c:v>
                </c:pt>
                <c:pt idx="14">
                  <c:v>2039</c:v>
                </c:pt>
                <c:pt idx="15">
                  <c:v>2040</c:v>
                </c:pt>
              </c:numCache>
            </c:numRef>
          </c:cat>
          <c:val>
            <c:numRef>
              <c:f>'Min max lole lolp eens'!$B$13:$Q$13</c:f>
              <c:numCache>
                <c:formatCode>#,##0.00</c:formatCode>
                <c:ptCount val="16"/>
                <c:pt idx="0">
                  <c:v>18.463804180394447</c:v>
                </c:pt>
                <c:pt idx="1">
                  <c:v>129.08854944587191</c:v>
                </c:pt>
                <c:pt idx="2">
                  <c:v>15.007468140560677</c:v>
                </c:pt>
                <c:pt idx="3">
                  <c:v>1.9266458299068054</c:v>
                </c:pt>
                <c:pt idx="4">
                  <c:v>18.466318318994471</c:v>
                </c:pt>
                <c:pt idx="5">
                  <c:v>15.513204311343399</c:v>
                </c:pt>
                <c:pt idx="6">
                  <c:v>83.905821919248936</c:v>
                </c:pt>
                <c:pt idx="7">
                  <c:v>183.47142360858402</c:v>
                </c:pt>
                <c:pt idx="8">
                  <c:v>335.34092170344798</c:v>
                </c:pt>
                <c:pt idx="9">
                  <c:v>823.92955945847677</c:v>
                </c:pt>
                <c:pt idx="10" formatCode="#,##0">
                  <c:v>2778.1680646116774</c:v>
                </c:pt>
                <c:pt idx="11" formatCode="#,##0">
                  <c:v>4257.6066166777437</c:v>
                </c:pt>
                <c:pt idx="12" formatCode="#,##0">
                  <c:v>5277.5127841142685</c:v>
                </c:pt>
                <c:pt idx="13" formatCode="#,##0">
                  <c:v>5816.8852550232532</c:v>
                </c:pt>
                <c:pt idx="14" formatCode="#,##0">
                  <c:v>5297.7965022260178</c:v>
                </c:pt>
                <c:pt idx="15" formatCode="#,##0">
                  <c:v>6036.77534598887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8DCB-4A78-8522-AB72661C62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15893488"/>
        <c:axId val="615894144"/>
      </c:lineChart>
      <c:catAx>
        <c:axId val="615893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vert="horz"/>
          <a:lstStyle/>
          <a:p>
            <a:pPr>
              <a:defRPr/>
            </a:pPr>
            <a:endParaRPr lang="pl-PL"/>
          </a:p>
        </c:txPr>
        <c:crossAx val="615894144"/>
        <c:crossesAt val="1.0000000000000004E-5"/>
        <c:auto val="1"/>
        <c:lblAlgn val="ctr"/>
        <c:lblOffset val="100"/>
        <c:noMultiLvlLbl val="0"/>
      </c:catAx>
      <c:valAx>
        <c:axId val="615894144"/>
        <c:scaling>
          <c:logBase val="10"/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pl-PL"/>
          </a:p>
        </c:txPr>
        <c:crossAx val="615893488"/>
        <c:crossesAt val="1"/>
        <c:crossBetween val="between"/>
      </c:valAx>
    </c:plotArea>
    <c:plotVisOnly val="1"/>
    <c:dispBlanksAs val="gap"/>
    <c:showDLblsOverMax val="0"/>
    <c:extLst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000">
          <a:solidFill>
            <a:sysClr val="windowText" lastClr="000000"/>
          </a:solidFill>
          <a:latin typeface="+mn-lt"/>
          <a:cs typeface="Arial" panose="020B0604020202020204" pitchFamily="34" charset="0"/>
        </a:defRPr>
      </a:pPr>
      <a:endParaRPr lang="pl-PL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90AC68-91C9-4D30-AA68-B58436967816}" type="datetimeFigureOut">
              <a:rPr lang="pl-PL" smtClean="0"/>
              <a:t>20.06.2024</a:t>
            </a:fld>
            <a:endParaRPr lang="pl-PL" dirty="0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 dirty="0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6D6370-9CEA-4B6B-B769-7667EEDC6B01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86761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A69649-7873-4450-95AB-C139079E8CCA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3793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70CC49-8F16-DAF3-6FED-B3B0A1B066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3A8876D7-1549-6791-AA1F-0D9AC8D212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F79B69C2-87E2-5610-7FE0-3AA1C5248D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80EA3891-E8B4-ADD0-E596-B1A3CE34C3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6D6370-9CEA-4B6B-B769-7667EEDC6B01}" type="slidenum">
              <a:rPr lang="pl-PL" smtClean="0"/>
              <a:t>7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79294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>
            <a:extLst>
              <a:ext uri="{FF2B5EF4-FFF2-40B4-BE49-F238E27FC236}">
                <a16:creationId xmlns:a16="http://schemas.microsoft.com/office/drawing/2014/main" id="{E1D6C7D9-DBA7-4A12-B162-0606921D39D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18909" y="3826119"/>
            <a:ext cx="9144000" cy="532236"/>
          </a:xfrm>
        </p:spPr>
        <p:txBody>
          <a:bodyPr/>
          <a:lstStyle>
            <a:lvl1pPr marL="0" indent="0" algn="l">
              <a:buNone/>
              <a:defRPr sz="24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dirty="0"/>
              <a:t>Podtytuł prezentacji (Arial, 24pt)</a:t>
            </a:r>
          </a:p>
        </p:txBody>
      </p:sp>
      <p:sp>
        <p:nvSpPr>
          <p:cNvPr id="23" name="Symbol zastępczy tekstu 22">
            <a:extLst>
              <a:ext uri="{FF2B5EF4-FFF2-40B4-BE49-F238E27FC236}">
                <a16:creationId xmlns:a16="http://schemas.microsoft.com/office/drawing/2014/main" id="{E39CD1ED-876B-46B9-B19E-27F22302568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18909" y="3029888"/>
            <a:ext cx="9143999" cy="796231"/>
          </a:xfrm>
          <a:noFill/>
        </p:spPr>
        <p:txBody>
          <a:bodyPr>
            <a:noAutofit/>
          </a:bodyPr>
          <a:lstStyle>
            <a:lvl1pPr marL="0" indent="0" algn="l">
              <a:buNone/>
              <a:defRPr sz="4000" baseline="0">
                <a:solidFill>
                  <a:schemeClr val="bg1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  <a:lvl2pPr algn="l">
              <a:defRPr sz="60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2pPr>
            <a:lvl3pPr algn="l">
              <a:defRPr sz="60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3pPr>
            <a:lvl4pPr algn="l">
              <a:defRPr sz="60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4pPr>
            <a:lvl5pPr algn="l">
              <a:defRPr sz="60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5pPr>
          </a:lstStyle>
          <a:p>
            <a:pPr lvl="0"/>
            <a:r>
              <a:rPr lang="pl-PL" dirty="0"/>
              <a:t>Tytuł prezentacji (Arial, 40 pkt)</a:t>
            </a:r>
          </a:p>
        </p:txBody>
      </p:sp>
      <p:sp>
        <p:nvSpPr>
          <p:cNvPr id="19" name="Prostokąt 18">
            <a:extLst>
              <a:ext uri="{FF2B5EF4-FFF2-40B4-BE49-F238E27FC236}">
                <a16:creationId xmlns:a16="http://schemas.microsoft.com/office/drawing/2014/main" id="{92B05A6A-3E59-4E28-9EC2-7A7FFBE464CA}"/>
              </a:ext>
            </a:extLst>
          </p:cNvPr>
          <p:cNvSpPr/>
          <p:nvPr userDrawn="1"/>
        </p:nvSpPr>
        <p:spPr>
          <a:xfrm>
            <a:off x="1111309" y="2873968"/>
            <a:ext cx="806392" cy="39901"/>
          </a:xfrm>
          <a:prstGeom prst="rect">
            <a:avLst/>
          </a:prstGeom>
          <a:solidFill>
            <a:srgbClr val="AF22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20" name="pole tekstowe 19">
            <a:extLst>
              <a:ext uri="{FF2B5EF4-FFF2-40B4-BE49-F238E27FC236}">
                <a16:creationId xmlns:a16="http://schemas.microsoft.com/office/drawing/2014/main" id="{483DF82B-457A-4923-8738-4A81A4DD6D0B}"/>
              </a:ext>
            </a:extLst>
          </p:cNvPr>
          <p:cNvSpPr txBox="1"/>
          <p:nvPr userDrawn="1"/>
        </p:nvSpPr>
        <p:spPr>
          <a:xfrm>
            <a:off x="1052325" y="5769225"/>
            <a:ext cx="3189248" cy="3539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l-PL" sz="1700" b="1" dirty="0">
                <a:solidFill>
                  <a:srgbClr val="AF222A"/>
                </a:solidFill>
                <a:latin typeface="Arial" panose="020B0604020202020204" pitchFamily="34" charset="0"/>
                <a:ea typeface="Roboto Medium" panose="02000000000000000000" pitchFamily="2" charset="0"/>
                <a:cs typeface="Arial" panose="020B0604020202020204" pitchFamily="34" charset="0"/>
              </a:rPr>
              <a:t>www.pse.pl</a:t>
            </a:r>
          </a:p>
        </p:txBody>
      </p:sp>
      <p:pic>
        <p:nvPicPr>
          <p:cNvPr id="21" name="Grafika 20">
            <a:extLst>
              <a:ext uri="{FF2B5EF4-FFF2-40B4-BE49-F238E27FC236}">
                <a16:creationId xmlns:a16="http://schemas.microsoft.com/office/drawing/2014/main" id="{2ED68966-7595-4B34-834F-C2A13CC49FD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769" y="1640167"/>
            <a:ext cx="2634192" cy="359208"/>
          </a:xfrm>
          <a:prstGeom prst="rect">
            <a:avLst/>
          </a:prstGeom>
        </p:spPr>
      </p:pic>
      <p:sp>
        <p:nvSpPr>
          <p:cNvPr id="5" name="Symbol zastępczy tekstu 4"/>
          <p:cNvSpPr>
            <a:spLocks noGrp="1"/>
          </p:cNvSpPr>
          <p:nvPr>
            <p:ph type="body" sz="quarter" idx="11" hasCustomPrompt="1"/>
          </p:nvPr>
        </p:nvSpPr>
        <p:spPr>
          <a:xfrm>
            <a:off x="1019175" y="4828615"/>
            <a:ext cx="9144000" cy="40163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 sz="18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r>
              <a:rPr lang="pl-PL" dirty="0">
                <a:solidFill>
                  <a:srgbClr val="F0F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Imię i Nazwisko | e-mail | nr tel. (opcjonalnie) | Jednostka Organizacyjna (Arial, 18 pkt)</a:t>
            </a:r>
          </a:p>
        </p:txBody>
      </p:sp>
      <p:sp>
        <p:nvSpPr>
          <p:cNvPr id="12" name="Symbol zastępczy tekstu 4"/>
          <p:cNvSpPr>
            <a:spLocks noGrp="1"/>
          </p:cNvSpPr>
          <p:nvPr>
            <p:ph type="body" sz="quarter" idx="12" hasCustomPrompt="1"/>
          </p:nvPr>
        </p:nvSpPr>
        <p:spPr>
          <a:xfrm>
            <a:off x="1018908" y="5278404"/>
            <a:ext cx="9144000" cy="40163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 sz="1800">
                <a:solidFill>
                  <a:schemeClr val="bg1"/>
                </a:solidFill>
              </a:defRPr>
            </a:lvl1pPr>
          </a:lstStyle>
          <a:p>
            <a:r>
              <a:rPr lang="pl-PL" dirty="0">
                <a:solidFill>
                  <a:srgbClr val="F0F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Konstancin-Jeziorna | 30 kwietnia 2021 r. (Arial,</a:t>
            </a:r>
            <a:r>
              <a:rPr lang="pl-PL" baseline="0" dirty="0">
                <a:solidFill>
                  <a:srgbClr val="F0F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  <a:r>
              <a:rPr lang="pl-PL" dirty="0">
                <a:solidFill>
                  <a:srgbClr val="F0F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pkt)</a:t>
            </a:r>
          </a:p>
        </p:txBody>
      </p:sp>
    </p:spTree>
    <p:extLst>
      <p:ext uri="{BB962C8B-B14F-4D97-AF65-F5344CB8AC3E}">
        <p14:creationId xmlns:p14="http://schemas.microsoft.com/office/powerpoint/2010/main" val="2464476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układ podstaw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/>
          <p:cNvSpPr/>
          <p:nvPr userDrawn="1"/>
        </p:nvSpPr>
        <p:spPr>
          <a:xfrm>
            <a:off x="0" y="6166623"/>
            <a:ext cx="12192000" cy="47950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Symbol zastępczy tekstu 12"/>
          <p:cNvSpPr>
            <a:spLocks noGrp="1"/>
          </p:cNvSpPr>
          <p:nvPr>
            <p:ph type="body" sz="quarter" idx="20" hasCustomPrompt="1"/>
          </p:nvPr>
        </p:nvSpPr>
        <p:spPr>
          <a:xfrm>
            <a:off x="3369962" y="6166623"/>
            <a:ext cx="7574263" cy="479503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1pPr>
            <a:lvl2pPr marL="457200" indent="0">
              <a:buFont typeface="Arial" panose="020B0604020202020204" pitchFamily="34" charset="0"/>
              <a:buNone/>
              <a:defRPr sz="1200"/>
            </a:lvl2pPr>
            <a:lvl3pPr marL="914400" indent="0">
              <a:buFont typeface="Arial" panose="020B0604020202020204" pitchFamily="34" charset="0"/>
              <a:buNone/>
              <a:defRPr sz="1200"/>
            </a:lvl3pPr>
            <a:lvl4pPr marL="1371600" indent="0">
              <a:buFont typeface="Arial" panose="020B0604020202020204" pitchFamily="34" charset="0"/>
              <a:buNone/>
              <a:defRPr sz="1200"/>
            </a:lvl4pPr>
            <a:lvl5pPr marL="1828800" indent="0">
              <a:buFont typeface="Arial" panose="020B0604020202020204" pitchFamily="34" charset="0"/>
              <a:buNone/>
              <a:defRPr sz="1200"/>
            </a:lvl5pPr>
          </a:lstStyle>
          <a:p>
            <a:pPr lvl="0"/>
            <a:r>
              <a:rPr lang="pl-PL" sz="1200" dirty="0"/>
              <a:t>Tytuł rozdziału (Arial, 12 pkt)</a:t>
            </a:r>
            <a:endParaRPr lang="en-GB" dirty="0"/>
          </a:p>
        </p:txBody>
      </p:sp>
      <p:sp>
        <p:nvSpPr>
          <p:cNvPr id="14" name="Prostokąt 13"/>
          <p:cNvSpPr/>
          <p:nvPr userDrawn="1"/>
        </p:nvSpPr>
        <p:spPr>
          <a:xfrm>
            <a:off x="11260769" y="6266350"/>
            <a:ext cx="3722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00000000-1234-1234-1234-123412341234}" type="slidenum">
              <a:rPr lang="pl-PL" sz="1200" smtClean="0">
                <a:solidFill>
                  <a:schemeClr val="bg1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  <a:sym typeface="Arial"/>
              </a:rPr>
              <a:pPr/>
              <a:t>‹#›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7" name="Symbol zastępczy tekstu 16"/>
          <p:cNvSpPr>
            <a:spLocks noGrp="1"/>
          </p:cNvSpPr>
          <p:nvPr>
            <p:ph type="body" sz="quarter" idx="21" hasCustomPrompt="1"/>
          </p:nvPr>
        </p:nvSpPr>
        <p:spPr>
          <a:xfrm>
            <a:off x="981074" y="936169"/>
            <a:ext cx="10791825" cy="381001"/>
          </a:xfrm>
        </p:spPr>
        <p:txBody>
          <a:bodyPr tIns="36000" bIns="36000" anchor="ctr">
            <a:no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lang="en-GB" sz="1800" dirty="0">
                <a:cs typeface="Arial"/>
              </a:defRPr>
            </a:lvl1pPr>
            <a:lvl2pPr marL="457200" indent="0">
              <a:buFont typeface="Arial" panose="020B0604020202020204" pitchFamily="34" charset="0"/>
              <a:buNone/>
              <a:defRPr/>
            </a:lvl2pPr>
            <a:lvl3pPr marL="914400" indent="0">
              <a:buFont typeface="Arial" panose="020B0604020202020204" pitchFamily="34" charset="0"/>
              <a:buNone/>
              <a:defRPr/>
            </a:lvl3pPr>
            <a:lvl4pPr marL="1371600" indent="0">
              <a:buFont typeface="Arial" panose="020B0604020202020204" pitchFamily="34" charset="0"/>
              <a:buNone/>
              <a:defRPr/>
            </a:lvl4pPr>
            <a:lvl5pPr marL="1828800" indent="0">
              <a:buFont typeface="Arial" panose="020B0604020202020204" pitchFamily="34" charset="0"/>
              <a:buNone/>
              <a:defRPr/>
            </a:lvl5pPr>
          </a:lstStyle>
          <a:p>
            <a:pPr marL="0" indent="0">
              <a:lnSpc>
                <a:spcPct val="100000"/>
              </a:lnSpc>
              <a:buNone/>
            </a:pPr>
            <a:r>
              <a:rPr lang="pl-PL" sz="1800" spc="5" dirty="0">
                <a:solidFill>
                  <a:srgbClr val="002F67"/>
                </a:solidFill>
                <a:latin typeface="+mn-lt"/>
                <a:cs typeface="Arial"/>
              </a:rPr>
              <a:t>Podtytuł</a:t>
            </a:r>
            <a:r>
              <a:rPr lang="pl-PL" sz="1800" spc="5" baseline="0" dirty="0">
                <a:solidFill>
                  <a:srgbClr val="002F67"/>
                </a:solidFill>
                <a:latin typeface="+mn-lt"/>
                <a:cs typeface="Arial"/>
              </a:rPr>
              <a:t> – czcionka Arial, 18 pkt, kolor granatowy</a:t>
            </a:r>
            <a:endParaRPr lang="en-GB" sz="1800" dirty="0">
              <a:latin typeface="+mn-lt"/>
              <a:cs typeface="Arial"/>
            </a:endParaRPr>
          </a:p>
        </p:txBody>
      </p:sp>
      <p:sp>
        <p:nvSpPr>
          <p:cNvPr id="22" name="Symbol zastępczy tekstu 21"/>
          <p:cNvSpPr>
            <a:spLocks noGrp="1"/>
          </p:cNvSpPr>
          <p:nvPr>
            <p:ph type="body" sz="quarter" idx="22" hasCustomPrompt="1"/>
          </p:nvPr>
        </p:nvSpPr>
        <p:spPr>
          <a:xfrm>
            <a:off x="514350" y="323442"/>
            <a:ext cx="11258549" cy="666750"/>
          </a:xfrm>
        </p:spPr>
        <p:txBody>
          <a:bodyPr>
            <a:normAutofit/>
          </a:bodyPr>
          <a:lstStyle>
            <a:lvl1pPr marL="432000" indent="-432000" algn="l" defTabSz="914400" rtl="0" eaLnBrk="1" latinLnBrk="0" hangingPunct="1">
              <a:lnSpc>
                <a:spcPct val="100000"/>
              </a:lnSpc>
              <a:spcBef>
                <a:spcPct val="0"/>
              </a:spcBef>
              <a:buClr>
                <a:srgbClr val="AF222A"/>
              </a:buClr>
              <a:buFont typeface="Roboto Light" panose="02000000000000000000" pitchFamily="2" charset="0"/>
              <a:buChar char="|"/>
              <a:defRPr lang="pl-PL" sz="3400" kern="1200" dirty="0">
                <a:solidFill>
                  <a:srgbClr val="002F67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pl-PL" dirty="0">
                <a:solidFill>
                  <a:srgbClr val="002F67"/>
                </a:solidFill>
              </a:rPr>
              <a:t>Tytuł – czcionka Arial, 34 pkt, kolor granatowy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741258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układ podstawowy z wypunktowan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/>
          <p:cNvSpPr/>
          <p:nvPr userDrawn="1"/>
        </p:nvSpPr>
        <p:spPr>
          <a:xfrm>
            <a:off x="0" y="6166623"/>
            <a:ext cx="12192000" cy="47950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Symbol zastępczy tekstu 12"/>
          <p:cNvSpPr>
            <a:spLocks noGrp="1"/>
          </p:cNvSpPr>
          <p:nvPr>
            <p:ph type="body" sz="quarter" idx="20" hasCustomPrompt="1"/>
          </p:nvPr>
        </p:nvSpPr>
        <p:spPr>
          <a:xfrm>
            <a:off x="3369962" y="6166623"/>
            <a:ext cx="7574263" cy="479503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1pPr>
            <a:lvl2pPr marL="457200" indent="0">
              <a:buFont typeface="Arial" panose="020B0604020202020204" pitchFamily="34" charset="0"/>
              <a:buNone/>
              <a:defRPr sz="1200"/>
            </a:lvl2pPr>
            <a:lvl3pPr marL="914400" indent="0">
              <a:buFont typeface="Arial" panose="020B0604020202020204" pitchFamily="34" charset="0"/>
              <a:buNone/>
              <a:defRPr sz="1200"/>
            </a:lvl3pPr>
            <a:lvl4pPr marL="1371600" indent="0">
              <a:buFont typeface="Arial" panose="020B0604020202020204" pitchFamily="34" charset="0"/>
              <a:buNone/>
              <a:defRPr sz="1200"/>
            </a:lvl4pPr>
            <a:lvl5pPr marL="1828800" indent="0">
              <a:buFont typeface="Arial" panose="020B0604020202020204" pitchFamily="34" charset="0"/>
              <a:buNone/>
              <a:defRPr sz="1200"/>
            </a:lvl5pPr>
          </a:lstStyle>
          <a:p>
            <a:pPr lvl="0"/>
            <a:r>
              <a:rPr lang="pl-PL" sz="1200" dirty="0"/>
              <a:t>Tytuł rozdziału (Arial, 12 pkt)</a:t>
            </a:r>
            <a:endParaRPr lang="en-GB" dirty="0"/>
          </a:p>
        </p:txBody>
      </p:sp>
      <p:sp>
        <p:nvSpPr>
          <p:cNvPr id="14" name="Prostokąt 13"/>
          <p:cNvSpPr/>
          <p:nvPr userDrawn="1"/>
        </p:nvSpPr>
        <p:spPr>
          <a:xfrm>
            <a:off x="11260769" y="6266350"/>
            <a:ext cx="3722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00000000-1234-1234-1234-123412341234}" type="slidenum">
              <a:rPr lang="pl-PL" sz="1200" smtClean="0">
                <a:solidFill>
                  <a:schemeClr val="bg1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  <a:sym typeface="Arial"/>
              </a:rPr>
              <a:pPr/>
              <a:t>‹#›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2" name="Symbol zastępczy tekstu 21"/>
          <p:cNvSpPr>
            <a:spLocks noGrp="1"/>
          </p:cNvSpPr>
          <p:nvPr>
            <p:ph type="body" sz="quarter" idx="22" hasCustomPrompt="1"/>
          </p:nvPr>
        </p:nvSpPr>
        <p:spPr>
          <a:xfrm>
            <a:off x="514350" y="323442"/>
            <a:ext cx="11258549" cy="666750"/>
          </a:xfrm>
        </p:spPr>
        <p:txBody>
          <a:bodyPr>
            <a:normAutofit/>
          </a:bodyPr>
          <a:lstStyle>
            <a:lvl1pPr marL="432000" indent="-432000" algn="l" defTabSz="914400" rtl="0" eaLnBrk="1" latinLnBrk="0" hangingPunct="1">
              <a:lnSpc>
                <a:spcPct val="100000"/>
              </a:lnSpc>
              <a:spcBef>
                <a:spcPct val="0"/>
              </a:spcBef>
              <a:buClr>
                <a:srgbClr val="AF222A"/>
              </a:buClr>
              <a:buFont typeface="Roboto Light" panose="02000000000000000000" pitchFamily="2" charset="0"/>
              <a:buChar char="|"/>
              <a:defRPr lang="pl-PL" sz="3400" kern="1200" dirty="0">
                <a:solidFill>
                  <a:srgbClr val="002F67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pl-PL" dirty="0">
                <a:solidFill>
                  <a:srgbClr val="002F67"/>
                </a:solidFill>
              </a:rPr>
              <a:t>Tytuł – czcionka Arial, 34 pkt, kolor granatowy</a:t>
            </a:r>
            <a:endParaRPr lang="pl-PL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23" hasCustomPrompt="1"/>
          </p:nvPr>
        </p:nvSpPr>
        <p:spPr>
          <a:xfrm>
            <a:off x="981075" y="1709947"/>
            <a:ext cx="10791825" cy="4170518"/>
          </a:xfrm>
        </p:spPr>
        <p:txBody>
          <a:bodyPr/>
          <a:lstStyle>
            <a:lvl1pPr>
              <a:defRPr sz="2000" baseline="0"/>
            </a:lvl1pPr>
            <a:lvl2pPr>
              <a:defRPr sz="1600" b="0"/>
            </a:lvl2pPr>
            <a:lvl3pPr>
              <a:defRPr sz="1600"/>
            </a:lvl3pPr>
            <a:lvl4pPr>
              <a:defRPr sz="1600"/>
            </a:lvl4pPr>
          </a:lstStyle>
          <a:p>
            <a:pPr lvl="0"/>
            <a:r>
              <a:rPr lang="pl-PL" dirty="0"/>
              <a:t>Edytuj style wzorca tekstu, pierwszy poziom</a:t>
            </a:r>
          </a:p>
          <a:p>
            <a:pPr lvl="1"/>
            <a:r>
              <a:rPr lang="pl-PL" dirty="0"/>
              <a:t>Drugi poziom</a:t>
            </a:r>
          </a:p>
        </p:txBody>
      </p:sp>
      <p:sp>
        <p:nvSpPr>
          <p:cNvPr id="8" name="Symbol zastępczy tekstu 16"/>
          <p:cNvSpPr>
            <a:spLocks noGrp="1"/>
          </p:cNvSpPr>
          <p:nvPr>
            <p:ph type="body" sz="quarter" idx="21" hasCustomPrompt="1"/>
          </p:nvPr>
        </p:nvSpPr>
        <p:spPr>
          <a:xfrm>
            <a:off x="981074" y="936169"/>
            <a:ext cx="10791825" cy="381001"/>
          </a:xfrm>
        </p:spPr>
        <p:txBody>
          <a:bodyPr tIns="36000" bIns="36000" anchor="ctr">
            <a:no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lang="en-GB" sz="1800" dirty="0">
                <a:cs typeface="Arial"/>
              </a:defRPr>
            </a:lvl1pPr>
            <a:lvl2pPr marL="457200" indent="0">
              <a:buFont typeface="Arial" panose="020B0604020202020204" pitchFamily="34" charset="0"/>
              <a:buNone/>
              <a:defRPr/>
            </a:lvl2pPr>
            <a:lvl3pPr marL="914400" indent="0">
              <a:buFont typeface="Arial" panose="020B0604020202020204" pitchFamily="34" charset="0"/>
              <a:buNone/>
              <a:defRPr/>
            </a:lvl3pPr>
            <a:lvl4pPr marL="1371600" indent="0">
              <a:buFont typeface="Arial" panose="020B0604020202020204" pitchFamily="34" charset="0"/>
              <a:buNone/>
              <a:defRPr/>
            </a:lvl4pPr>
            <a:lvl5pPr marL="1828800" indent="0">
              <a:buFont typeface="Arial" panose="020B0604020202020204" pitchFamily="34" charset="0"/>
              <a:buNone/>
              <a:defRPr/>
            </a:lvl5pPr>
          </a:lstStyle>
          <a:p>
            <a:pPr marL="0" indent="0">
              <a:lnSpc>
                <a:spcPct val="100000"/>
              </a:lnSpc>
              <a:buNone/>
            </a:pPr>
            <a:r>
              <a:rPr lang="pl-PL" sz="1800" spc="5" dirty="0">
                <a:solidFill>
                  <a:srgbClr val="002F67"/>
                </a:solidFill>
                <a:latin typeface="+mn-lt"/>
                <a:cs typeface="Arial"/>
              </a:rPr>
              <a:t>Podtytuł</a:t>
            </a:r>
            <a:r>
              <a:rPr lang="pl-PL" sz="1800" spc="5" baseline="0" dirty="0">
                <a:solidFill>
                  <a:srgbClr val="002F67"/>
                </a:solidFill>
                <a:latin typeface="+mn-lt"/>
                <a:cs typeface="Arial"/>
              </a:rPr>
              <a:t> – czcionka Arial, 18 pkt, kolor granatowy</a:t>
            </a:r>
            <a:endParaRPr lang="en-GB" sz="1800" dirty="0">
              <a:latin typeface="+mn-l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555501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układ podstawowy z teks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/>
          <p:cNvSpPr/>
          <p:nvPr userDrawn="1"/>
        </p:nvSpPr>
        <p:spPr>
          <a:xfrm>
            <a:off x="0" y="6166623"/>
            <a:ext cx="12192000" cy="47950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Symbol zastępczy tekstu 12"/>
          <p:cNvSpPr>
            <a:spLocks noGrp="1"/>
          </p:cNvSpPr>
          <p:nvPr>
            <p:ph type="body" sz="quarter" idx="20" hasCustomPrompt="1"/>
          </p:nvPr>
        </p:nvSpPr>
        <p:spPr>
          <a:xfrm>
            <a:off x="3369962" y="6166623"/>
            <a:ext cx="7574263" cy="479503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1pPr>
            <a:lvl2pPr marL="457200" indent="0">
              <a:buFont typeface="Arial" panose="020B0604020202020204" pitchFamily="34" charset="0"/>
              <a:buNone/>
              <a:defRPr sz="1200"/>
            </a:lvl2pPr>
            <a:lvl3pPr marL="914400" indent="0">
              <a:buFont typeface="Arial" panose="020B0604020202020204" pitchFamily="34" charset="0"/>
              <a:buNone/>
              <a:defRPr sz="1200"/>
            </a:lvl3pPr>
            <a:lvl4pPr marL="1371600" indent="0">
              <a:buFont typeface="Arial" panose="020B0604020202020204" pitchFamily="34" charset="0"/>
              <a:buNone/>
              <a:defRPr sz="1200"/>
            </a:lvl4pPr>
            <a:lvl5pPr marL="1828800" indent="0">
              <a:buFont typeface="Arial" panose="020B0604020202020204" pitchFamily="34" charset="0"/>
              <a:buNone/>
              <a:defRPr sz="1200"/>
            </a:lvl5pPr>
          </a:lstStyle>
          <a:p>
            <a:pPr lvl="0"/>
            <a:r>
              <a:rPr lang="pl-PL" sz="1200" dirty="0"/>
              <a:t>Tytuł rozdziału (Arial, 12 pkt)</a:t>
            </a:r>
            <a:endParaRPr lang="en-GB" dirty="0"/>
          </a:p>
        </p:txBody>
      </p:sp>
      <p:sp>
        <p:nvSpPr>
          <p:cNvPr id="14" name="Prostokąt 13"/>
          <p:cNvSpPr/>
          <p:nvPr userDrawn="1"/>
        </p:nvSpPr>
        <p:spPr>
          <a:xfrm>
            <a:off x="11260769" y="6266350"/>
            <a:ext cx="3722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00000000-1234-1234-1234-123412341234}" type="slidenum">
              <a:rPr lang="pl-PL" sz="1200" smtClean="0">
                <a:solidFill>
                  <a:schemeClr val="bg1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  <a:sym typeface="Arial"/>
              </a:rPr>
              <a:pPr/>
              <a:t>‹#›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2" name="Symbol zastępczy tekstu 21"/>
          <p:cNvSpPr>
            <a:spLocks noGrp="1"/>
          </p:cNvSpPr>
          <p:nvPr>
            <p:ph type="body" sz="quarter" idx="22" hasCustomPrompt="1"/>
          </p:nvPr>
        </p:nvSpPr>
        <p:spPr>
          <a:xfrm>
            <a:off x="514350" y="323442"/>
            <a:ext cx="11258549" cy="666750"/>
          </a:xfrm>
        </p:spPr>
        <p:txBody>
          <a:bodyPr>
            <a:normAutofit/>
          </a:bodyPr>
          <a:lstStyle>
            <a:lvl1pPr marL="432000" indent="-432000" algn="l" defTabSz="914400" rtl="0" eaLnBrk="1" latinLnBrk="0" hangingPunct="1">
              <a:lnSpc>
                <a:spcPct val="100000"/>
              </a:lnSpc>
              <a:spcBef>
                <a:spcPct val="0"/>
              </a:spcBef>
              <a:buClr>
                <a:srgbClr val="AF222A"/>
              </a:buClr>
              <a:buFont typeface="Roboto Light" panose="02000000000000000000" pitchFamily="2" charset="0"/>
              <a:buChar char="|"/>
              <a:defRPr lang="pl-PL" sz="3400" kern="1200" dirty="0">
                <a:solidFill>
                  <a:srgbClr val="002F67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pl-PL" dirty="0">
                <a:solidFill>
                  <a:srgbClr val="002F67"/>
                </a:solidFill>
              </a:rPr>
              <a:t>Tytuł – czcionka Arial, 34 pkt, kolor granatowy</a:t>
            </a:r>
            <a:endParaRPr lang="pl-PL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23"/>
          </p:nvPr>
        </p:nvSpPr>
        <p:spPr>
          <a:xfrm>
            <a:off x="981075" y="1709947"/>
            <a:ext cx="10791825" cy="4170518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/>
            </a:lvl1pPr>
            <a:lvl2pPr marL="457200" indent="0">
              <a:buFont typeface="Arial" panose="020B0604020202020204" pitchFamily="34" charset="0"/>
              <a:buNone/>
              <a:defRPr sz="1700" b="0"/>
            </a:lvl2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/>
            </a:pPr>
            <a:r>
              <a:rPr lang="pl-PL" dirty="0"/>
              <a:t>Edytuj style wzorca tekstu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/>
            </a:pPr>
            <a:r>
              <a:rPr lang="pl-PL" dirty="0"/>
              <a:t>Edytuj style wzorca tekstu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/>
            </a:pPr>
            <a:r>
              <a:rPr lang="pl-PL" dirty="0"/>
              <a:t>Edytuj style wzorca tekstu</a:t>
            </a:r>
          </a:p>
        </p:txBody>
      </p:sp>
      <p:sp>
        <p:nvSpPr>
          <p:cNvPr id="8" name="Symbol zastępczy tekstu 16"/>
          <p:cNvSpPr>
            <a:spLocks noGrp="1"/>
          </p:cNvSpPr>
          <p:nvPr>
            <p:ph type="body" sz="quarter" idx="21" hasCustomPrompt="1"/>
          </p:nvPr>
        </p:nvSpPr>
        <p:spPr>
          <a:xfrm>
            <a:off x="981074" y="936169"/>
            <a:ext cx="10791825" cy="381001"/>
          </a:xfrm>
        </p:spPr>
        <p:txBody>
          <a:bodyPr tIns="36000" bIns="36000" anchor="ctr">
            <a:no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lang="en-GB" sz="1800" dirty="0">
                <a:cs typeface="Arial"/>
              </a:defRPr>
            </a:lvl1pPr>
            <a:lvl2pPr marL="457200" indent="0">
              <a:buFont typeface="Arial" panose="020B0604020202020204" pitchFamily="34" charset="0"/>
              <a:buNone/>
              <a:defRPr/>
            </a:lvl2pPr>
            <a:lvl3pPr marL="914400" indent="0">
              <a:buFont typeface="Arial" panose="020B0604020202020204" pitchFamily="34" charset="0"/>
              <a:buNone/>
              <a:defRPr/>
            </a:lvl3pPr>
            <a:lvl4pPr marL="1371600" indent="0">
              <a:buFont typeface="Arial" panose="020B0604020202020204" pitchFamily="34" charset="0"/>
              <a:buNone/>
              <a:defRPr/>
            </a:lvl4pPr>
            <a:lvl5pPr marL="1828800" indent="0">
              <a:buFont typeface="Arial" panose="020B0604020202020204" pitchFamily="34" charset="0"/>
              <a:buNone/>
              <a:defRPr/>
            </a:lvl5pPr>
          </a:lstStyle>
          <a:p>
            <a:pPr marL="0" indent="0">
              <a:lnSpc>
                <a:spcPct val="100000"/>
              </a:lnSpc>
              <a:buNone/>
            </a:pPr>
            <a:r>
              <a:rPr lang="pl-PL" sz="1800" spc="5" dirty="0">
                <a:solidFill>
                  <a:srgbClr val="002F67"/>
                </a:solidFill>
                <a:latin typeface="+mn-lt"/>
                <a:cs typeface="Arial"/>
              </a:rPr>
              <a:t>Podtytuł</a:t>
            </a:r>
            <a:r>
              <a:rPr lang="pl-PL" sz="1800" spc="5" baseline="0" dirty="0">
                <a:solidFill>
                  <a:srgbClr val="002F67"/>
                </a:solidFill>
                <a:latin typeface="+mn-lt"/>
                <a:cs typeface="Arial"/>
              </a:rPr>
              <a:t> – czcionka Arial, 18 pkt, kolor granatowy</a:t>
            </a:r>
            <a:endParaRPr lang="en-GB" sz="1800" dirty="0">
              <a:latin typeface="+mn-l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29565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1270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wypunktowania z mniejszą grafik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ymbol zastępczy zawartości 2">
            <a:extLst>
              <a:ext uri="{FF2B5EF4-FFF2-40B4-BE49-F238E27FC236}">
                <a16:creationId xmlns:a16="http://schemas.microsoft.com/office/drawing/2014/main" id="{9073D673-7585-4921-9D48-08189A6B0D19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74771" y="1654889"/>
            <a:ext cx="5109430" cy="609373"/>
          </a:xfrm>
        </p:spPr>
        <p:txBody>
          <a:bodyPr numCol="1">
            <a:normAutofit/>
          </a:bodyPr>
          <a:lstStyle>
            <a:lvl1pPr marL="228600" indent="-228600">
              <a:buSzPct val="90000"/>
              <a:buFontTx/>
              <a:buBlip>
                <a:blip r:embed="rId2"/>
              </a:buBlip>
              <a:defRPr sz="1800"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  <a:lvl2pPr marL="685800" indent="-228600">
              <a:buFontTx/>
              <a:buBlip>
                <a:blip r:embed="rId3"/>
              </a:buBlip>
              <a:defRPr sz="1700">
                <a:latin typeface="Roboto Light" panose="02000000000000000000" pitchFamily="2" charset="0"/>
                <a:ea typeface="Roboto Light" panose="02000000000000000000" pitchFamily="2" charset="0"/>
              </a:defRPr>
            </a:lvl2pPr>
            <a:lvl3pPr marL="1143000" indent="-228600">
              <a:buFontTx/>
              <a:buBlip>
                <a:blip r:embed="rId3"/>
              </a:buBlip>
              <a:defRPr sz="1700">
                <a:latin typeface="Roboto Light" panose="02000000000000000000" pitchFamily="2" charset="0"/>
                <a:ea typeface="Roboto Light" panose="02000000000000000000" pitchFamily="2" charset="0"/>
              </a:defRPr>
            </a:lvl3pPr>
            <a:lvl4pPr marL="1600200" indent="-228600">
              <a:buFontTx/>
              <a:buBlip>
                <a:blip r:embed="rId3"/>
              </a:buBlip>
              <a:defRPr sz="1700">
                <a:latin typeface="Roboto Light" panose="02000000000000000000" pitchFamily="2" charset="0"/>
                <a:ea typeface="Roboto Light" panose="02000000000000000000" pitchFamily="2" charset="0"/>
              </a:defRPr>
            </a:lvl4pPr>
            <a:lvl5pPr marL="2057400" indent="-228600">
              <a:buFontTx/>
              <a:buBlip>
                <a:blip r:embed="rId3"/>
              </a:buBlip>
              <a:defRPr sz="1700">
                <a:latin typeface="Roboto Light" panose="02000000000000000000" pitchFamily="2" charset="0"/>
                <a:ea typeface="Roboto Light" panose="02000000000000000000" pitchFamily="2" charset="0"/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17" name="Symbol zastępczy tekstu 5">
            <a:extLst>
              <a:ext uri="{FF2B5EF4-FFF2-40B4-BE49-F238E27FC236}">
                <a16:creationId xmlns:a16="http://schemas.microsoft.com/office/drawing/2014/main" id="{E04769F4-D01E-4921-AC17-0EB68686F11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36259" y="2077799"/>
            <a:ext cx="4858753" cy="1325563"/>
          </a:xfrm>
        </p:spPr>
        <p:txBody>
          <a:bodyPr numCol="1">
            <a:normAutofit/>
          </a:bodyPr>
          <a:lstStyle>
            <a:lvl1pPr marL="0" indent="0" algn="l">
              <a:buFontTx/>
              <a:buNone/>
              <a:defRPr sz="1200"/>
            </a:lvl1pPr>
            <a:lvl2pPr marL="457200" indent="0" algn="l">
              <a:buFontTx/>
              <a:buNone/>
              <a:defRPr sz="1200"/>
            </a:lvl2pPr>
            <a:lvl3pPr marL="914400" indent="0" algn="l">
              <a:buFontTx/>
              <a:buNone/>
              <a:defRPr sz="1200"/>
            </a:lvl3pPr>
            <a:lvl4pPr marL="1371600" indent="0" algn="l">
              <a:buFontTx/>
              <a:buNone/>
              <a:defRPr sz="1200"/>
            </a:lvl4pPr>
            <a:lvl5pPr marL="1828800" indent="0" algn="l">
              <a:buFontTx/>
              <a:buNone/>
              <a:defRPr sz="1200"/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5" name="Symbol zastępczy zawartości 2">
            <a:extLst>
              <a:ext uri="{FF2B5EF4-FFF2-40B4-BE49-F238E27FC236}">
                <a16:creationId xmlns:a16="http://schemas.microsoft.com/office/drawing/2014/main" id="{8AB997EA-30E8-4BBA-B25A-8C6F78BF7F65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74771" y="3675051"/>
            <a:ext cx="5109430" cy="609373"/>
          </a:xfrm>
        </p:spPr>
        <p:txBody>
          <a:bodyPr numCol="1">
            <a:normAutofit/>
          </a:bodyPr>
          <a:lstStyle>
            <a:lvl1pPr marL="228600" indent="-228600">
              <a:buSzPct val="90000"/>
              <a:buFontTx/>
              <a:buBlip>
                <a:blip r:embed="rId2"/>
              </a:buBlip>
              <a:defRPr sz="1800"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  <a:lvl2pPr marL="685800" indent="-228600">
              <a:buFontTx/>
              <a:buBlip>
                <a:blip r:embed="rId3"/>
              </a:buBlip>
              <a:defRPr sz="1700">
                <a:latin typeface="Roboto Light" panose="02000000000000000000" pitchFamily="2" charset="0"/>
                <a:ea typeface="Roboto Light" panose="02000000000000000000" pitchFamily="2" charset="0"/>
              </a:defRPr>
            </a:lvl2pPr>
            <a:lvl3pPr marL="1143000" indent="-228600">
              <a:buFontTx/>
              <a:buBlip>
                <a:blip r:embed="rId3"/>
              </a:buBlip>
              <a:defRPr sz="1700">
                <a:latin typeface="Roboto Light" panose="02000000000000000000" pitchFamily="2" charset="0"/>
                <a:ea typeface="Roboto Light" panose="02000000000000000000" pitchFamily="2" charset="0"/>
              </a:defRPr>
            </a:lvl3pPr>
            <a:lvl4pPr marL="1600200" indent="-228600">
              <a:buFontTx/>
              <a:buBlip>
                <a:blip r:embed="rId3"/>
              </a:buBlip>
              <a:defRPr sz="1700">
                <a:latin typeface="Roboto Light" panose="02000000000000000000" pitchFamily="2" charset="0"/>
                <a:ea typeface="Roboto Light" panose="02000000000000000000" pitchFamily="2" charset="0"/>
              </a:defRPr>
            </a:lvl4pPr>
            <a:lvl5pPr marL="2057400" indent="-228600">
              <a:buFontTx/>
              <a:buBlip>
                <a:blip r:embed="rId3"/>
              </a:buBlip>
              <a:defRPr sz="1700">
                <a:latin typeface="Roboto Light" panose="02000000000000000000" pitchFamily="2" charset="0"/>
                <a:ea typeface="Roboto Light" panose="02000000000000000000" pitchFamily="2" charset="0"/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FE7406E2-C482-445F-9834-8DDBC2AA328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36259" y="4097961"/>
            <a:ext cx="4858753" cy="1325563"/>
          </a:xfrm>
        </p:spPr>
        <p:txBody>
          <a:bodyPr numCol="1">
            <a:normAutofit/>
          </a:bodyPr>
          <a:lstStyle>
            <a:lvl1pPr marL="0" indent="0" algn="l">
              <a:buFontTx/>
              <a:buNone/>
              <a:defRPr sz="1200"/>
            </a:lvl1pPr>
            <a:lvl2pPr marL="457200" indent="0" algn="l">
              <a:buFontTx/>
              <a:buNone/>
              <a:defRPr sz="1200"/>
            </a:lvl2pPr>
            <a:lvl3pPr marL="914400" indent="0" algn="l">
              <a:buFontTx/>
              <a:buNone/>
              <a:defRPr sz="1200"/>
            </a:lvl3pPr>
            <a:lvl4pPr marL="1371600" indent="0" algn="l">
              <a:buFontTx/>
              <a:buNone/>
              <a:defRPr sz="1200"/>
            </a:lvl4pPr>
            <a:lvl5pPr marL="1828800" indent="0" algn="l">
              <a:buFontTx/>
              <a:buNone/>
              <a:defRPr sz="1200"/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11" name="Symbol zastępczy obrazu 3">
            <a:extLst>
              <a:ext uri="{FF2B5EF4-FFF2-40B4-BE49-F238E27FC236}">
                <a16:creationId xmlns:a16="http://schemas.microsoft.com/office/drawing/2014/main" id="{035A62F7-94A1-491F-A818-21795A5F060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434470" y="0"/>
            <a:ext cx="4757529" cy="6858000"/>
          </a:xfrm>
          <a:solidFill>
            <a:schemeClr val="bg2"/>
          </a:solidFill>
        </p:spPr>
        <p:txBody>
          <a:bodyPr/>
          <a:lstStyle/>
          <a:p>
            <a:r>
              <a:rPr lang="pl-PL" dirty="0"/>
              <a:t>Kliknij ikonę, aby dodać obraz</a:t>
            </a:r>
          </a:p>
        </p:txBody>
      </p:sp>
      <p:sp>
        <p:nvSpPr>
          <p:cNvPr id="14" name="Symbol zastępczy tekstu 21"/>
          <p:cNvSpPr>
            <a:spLocks noGrp="1"/>
          </p:cNvSpPr>
          <p:nvPr>
            <p:ph type="body" sz="quarter" idx="22" hasCustomPrompt="1"/>
          </p:nvPr>
        </p:nvSpPr>
        <p:spPr>
          <a:xfrm>
            <a:off x="514351" y="323442"/>
            <a:ext cx="6236828" cy="666750"/>
          </a:xfrm>
        </p:spPr>
        <p:txBody>
          <a:bodyPr>
            <a:normAutofit/>
          </a:bodyPr>
          <a:lstStyle>
            <a:lvl1pPr marL="432000" indent="-432000" algn="l" defTabSz="914400" rtl="0" eaLnBrk="1" latinLnBrk="0" hangingPunct="1">
              <a:lnSpc>
                <a:spcPct val="100000"/>
              </a:lnSpc>
              <a:spcBef>
                <a:spcPct val="0"/>
              </a:spcBef>
              <a:buClr>
                <a:srgbClr val="AF222A"/>
              </a:buClr>
              <a:buFont typeface="Roboto Light" panose="02000000000000000000" pitchFamily="2" charset="0"/>
              <a:buChar char="|"/>
              <a:defRPr lang="pl-PL" sz="3400" kern="1200" dirty="0">
                <a:solidFill>
                  <a:srgbClr val="002F67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pl-PL" dirty="0">
                <a:solidFill>
                  <a:srgbClr val="002F67"/>
                </a:solidFill>
              </a:rPr>
              <a:t>Tytuł – czcionka Arial, 34 pkt</a:t>
            </a:r>
            <a:endParaRPr lang="pl-PL" dirty="0"/>
          </a:p>
        </p:txBody>
      </p:sp>
      <p:sp>
        <p:nvSpPr>
          <p:cNvPr id="15" name="Symbol zastępczy tekstu 12"/>
          <p:cNvSpPr>
            <a:spLocks noGrp="1"/>
          </p:cNvSpPr>
          <p:nvPr>
            <p:ph type="body" sz="quarter" idx="23" hasCustomPrompt="1"/>
          </p:nvPr>
        </p:nvSpPr>
        <p:spPr>
          <a:xfrm>
            <a:off x="0" y="6166623"/>
            <a:ext cx="12183459" cy="479503"/>
          </a:xfrm>
          <a:blipFill>
            <a:blip r:embed="rId4"/>
            <a:stretch>
              <a:fillRect/>
            </a:stretch>
          </a:blipFill>
        </p:spPr>
        <p:txBody>
          <a:bodyPr lIns="3456000"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1pPr>
            <a:lvl2pPr marL="457200" indent="0">
              <a:buFont typeface="Arial" panose="020B0604020202020204" pitchFamily="34" charset="0"/>
              <a:buNone/>
              <a:defRPr sz="1200"/>
            </a:lvl2pPr>
            <a:lvl3pPr marL="914400" indent="0">
              <a:buFont typeface="Arial" panose="020B0604020202020204" pitchFamily="34" charset="0"/>
              <a:buNone/>
              <a:defRPr sz="1200"/>
            </a:lvl3pPr>
            <a:lvl4pPr marL="1371600" indent="0">
              <a:buFont typeface="Arial" panose="020B0604020202020204" pitchFamily="34" charset="0"/>
              <a:buNone/>
              <a:defRPr sz="1200"/>
            </a:lvl4pPr>
            <a:lvl5pPr marL="1828800" indent="0">
              <a:buFont typeface="Arial" panose="020B0604020202020204" pitchFamily="34" charset="0"/>
              <a:buNone/>
              <a:defRPr sz="1200"/>
            </a:lvl5pPr>
          </a:lstStyle>
          <a:p>
            <a:pPr lvl="0"/>
            <a:r>
              <a:rPr lang="pl-PL" sz="1200" dirty="0"/>
              <a:t>Tytuł rozdziału (Arial, 12 pkt)</a:t>
            </a:r>
            <a:endParaRPr lang="en-GB" dirty="0"/>
          </a:p>
        </p:txBody>
      </p:sp>
      <p:sp>
        <p:nvSpPr>
          <p:cNvPr id="18" name="Symbol zastępczy tekstu 3"/>
          <p:cNvSpPr>
            <a:spLocks noGrp="1"/>
          </p:cNvSpPr>
          <p:nvPr>
            <p:ph type="body" sz="quarter" idx="20" hasCustomPrompt="1"/>
          </p:nvPr>
        </p:nvSpPr>
        <p:spPr>
          <a:xfrm>
            <a:off x="11263204" y="6166533"/>
            <a:ext cx="920255" cy="47950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fld id="{00000000-1234-1234-1234-123412341234}" type="slidenum">
              <a:rPr lang="pl-PL" sz="1200" smtClean="0">
                <a:solidFill>
                  <a:schemeClr val="bg1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  <a:sym typeface="Arial"/>
              </a:rPr>
              <a:pPr/>
              <a:t>‹#›</a:t>
            </a:fld>
            <a:endParaRPr lang="en-GB" dirty="0"/>
          </a:p>
        </p:txBody>
      </p:sp>
      <p:sp>
        <p:nvSpPr>
          <p:cNvPr id="12" name="Symbol zastępczy tekstu 16"/>
          <p:cNvSpPr>
            <a:spLocks noGrp="1"/>
          </p:cNvSpPr>
          <p:nvPr>
            <p:ph type="body" sz="quarter" idx="21" hasCustomPrompt="1"/>
          </p:nvPr>
        </p:nvSpPr>
        <p:spPr>
          <a:xfrm>
            <a:off x="981074" y="936169"/>
            <a:ext cx="5770105" cy="381001"/>
          </a:xfrm>
        </p:spPr>
        <p:txBody>
          <a:bodyPr tIns="36000" bIns="36000" anchor="ctr">
            <a:no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lang="en-GB" sz="1800" dirty="0">
                <a:cs typeface="Arial"/>
              </a:defRPr>
            </a:lvl1pPr>
            <a:lvl2pPr marL="457200" indent="0">
              <a:buFont typeface="Arial" panose="020B0604020202020204" pitchFamily="34" charset="0"/>
              <a:buNone/>
              <a:defRPr/>
            </a:lvl2pPr>
            <a:lvl3pPr marL="914400" indent="0">
              <a:buFont typeface="Arial" panose="020B0604020202020204" pitchFamily="34" charset="0"/>
              <a:buNone/>
              <a:defRPr/>
            </a:lvl3pPr>
            <a:lvl4pPr marL="1371600" indent="0">
              <a:buFont typeface="Arial" panose="020B0604020202020204" pitchFamily="34" charset="0"/>
              <a:buNone/>
              <a:defRPr/>
            </a:lvl4pPr>
            <a:lvl5pPr marL="1828800" indent="0">
              <a:buFont typeface="Arial" panose="020B0604020202020204" pitchFamily="34" charset="0"/>
              <a:buNone/>
              <a:defRPr/>
            </a:lvl5pPr>
          </a:lstStyle>
          <a:p>
            <a:pPr marL="0" indent="0">
              <a:lnSpc>
                <a:spcPct val="100000"/>
              </a:lnSpc>
              <a:buNone/>
            </a:pPr>
            <a:r>
              <a:rPr lang="pl-PL" sz="1800" spc="5" dirty="0">
                <a:solidFill>
                  <a:srgbClr val="002F67"/>
                </a:solidFill>
                <a:latin typeface="+mn-lt"/>
                <a:cs typeface="Arial"/>
              </a:rPr>
              <a:t>Podtytuł</a:t>
            </a:r>
            <a:r>
              <a:rPr lang="pl-PL" sz="1800" spc="5" baseline="0" dirty="0">
                <a:solidFill>
                  <a:srgbClr val="002F67"/>
                </a:solidFill>
                <a:latin typeface="+mn-lt"/>
                <a:cs typeface="Arial"/>
              </a:rPr>
              <a:t> – czcionka Arial, 18 pkt, kolor granatowy</a:t>
            </a:r>
            <a:endParaRPr lang="en-GB" sz="1800" dirty="0">
              <a:latin typeface="+mn-l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42949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końcowy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ymbol zastępczy tekstu 4"/>
          <p:cNvSpPr>
            <a:spLocks noGrp="1"/>
          </p:cNvSpPr>
          <p:nvPr>
            <p:ph type="body" sz="quarter" idx="12" hasCustomPrompt="1"/>
          </p:nvPr>
        </p:nvSpPr>
        <p:spPr>
          <a:xfrm>
            <a:off x="935765" y="3431890"/>
            <a:ext cx="10320471" cy="401638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 sz="1800">
                <a:solidFill>
                  <a:schemeClr val="bg1"/>
                </a:solidFill>
              </a:defRPr>
            </a:lvl1pPr>
          </a:lstStyle>
          <a:p>
            <a:r>
              <a:rPr lang="pl-PL" dirty="0">
                <a:solidFill>
                  <a:srgbClr val="F0F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Konstancin-Jeziorna | 30 kwietnia 2021 r. (Arial,</a:t>
            </a:r>
            <a:r>
              <a:rPr lang="pl-PL" baseline="0" dirty="0">
                <a:solidFill>
                  <a:srgbClr val="F0F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  <a:r>
              <a:rPr lang="pl-PL" dirty="0">
                <a:solidFill>
                  <a:srgbClr val="F0F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pkt)</a:t>
            </a:r>
          </a:p>
        </p:txBody>
      </p:sp>
      <p:sp>
        <p:nvSpPr>
          <p:cNvPr id="14" name="Symbol zastępczy tekstu 4"/>
          <p:cNvSpPr>
            <a:spLocks noGrp="1"/>
          </p:cNvSpPr>
          <p:nvPr>
            <p:ph type="body" sz="quarter" idx="13" hasCustomPrompt="1"/>
          </p:nvPr>
        </p:nvSpPr>
        <p:spPr>
          <a:xfrm>
            <a:off x="935765" y="2717885"/>
            <a:ext cx="10320471" cy="401638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 sz="1800">
                <a:solidFill>
                  <a:schemeClr val="bg1"/>
                </a:solidFill>
              </a:defRPr>
            </a:lvl1pPr>
          </a:lstStyle>
          <a:p>
            <a:r>
              <a:rPr lang="pl-PL" dirty="0">
                <a:solidFill>
                  <a:srgbClr val="F0F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Imię i Nazwisko | e-mail (opcjonalnie) | nr tel. (opcjonalnie) | Jednostka Organizacyjna (Arial, 18 pkt)</a:t>
            </a:r>
          </a:p>
        </p:txBody>
      </p:sp>
      <p:pic>
        <p:nvPicPr>
          <p:cNvPr id="7" name="Grafika 6">
            <a:extLst>
              <a:ext uri="{FF2B5EF4-FFF2-40B4-BE49-F238E27FC236}">
                <a16:creationId xmlns:a16="http://schemas.microsoft.com/office/drawing/2014/main" id="{492BB8C3-333A-4901-BC6E-6968688A33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769" y="5725142"/>
            <a:ext cx="2634192" cy="359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152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ajd z wypunktowaniem (-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/>
          <p:cNvSpPr/>
          <p:nvPr userDrawn="1"/>
        </p:nvSpPr>
        <p:spPr>
          <a:xfrm>
            <a:off x="0" y="6166623"/>
            <a:ext cx="12192000" cy="47950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Symbol zastępczy tekstu 12"/>
          <p:cNvSpPr>
            <a:spLocks noGrp="1"/>
          </p:cNvSpPr>
          <p:nvPr>
            <p:ph type="body" sz="quarter" idx="20" hasCustomPrompt="1"/>
          </p:nvPr>
        </p:nvSpPr>
        <p:spPr>
          <a:xfrm>
            <a:off x="3369962" y="6166623"/>
            <a:ext cx="7574263" cy="479503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1pPr>
            <a:lvl2pPr marL="457200" indent="0">
              <a:buFont typeface="Arial" panose="020B0604020202020204" pitchFamily="34" charset="0"/>
              <a:buNone/>
              <a:defRPr sz="1200"/>
            </a:lvl2pPr>
            <a:lvl3pPr marL="914400" indent="0">
              <a:buFont typeface="Arial" panose="020B0604020202020204" pitchFamily="34" charset="0"/>
              <a:buNone/>
              <a:defRPr sz="1200"/>
            </a:lvl3pPr>
            <a:lvl4pPr marL="1371600" indent="0">
              <a:buFont typeface="Arial" panose="020B0604020202020204" pitchFamily="34" charset="0"/>
              <a:buNone/>
              <a:defRPr sz="1200"/>
            </a:lvl4pPr>
            <a:lvl5pPr marL="1828800" indent="0">
              <a:buFont typeface="Arial" panose="020B0604020202020204" pitchFamily="34" charset="0"/>
              <a:buNone/>
              <a:defRPr sz="1200"/>
            </a:lvl5pPr>
          </a:lstStyle>
          <a:p>
            <a:pPr lvl="0"/>
            <a:r>
              <a:rPr lang="pl-PL" sz="1200" dirty="0"/>
              <a:t>Tytuł rozdziału (Arial, 12 pkt)</a:t>
            </a:r>
            <a:endParaRPr lang="en-GB" dirty="0"/>
          </a:p>
        </p:txBody>
      </p:sp>
      <p:sp>
        <p:nvSpPr>
          <p:cNvPr id="14" name="Prostokąt 13"/>
          <p:cNvSpPr/>
          <p:nvPr userDrawn="1"/>
        </p:nvSpPr>
        <p:spPr>
          <a:xfrm>
            <a:off x="11260769" y="6266350"/>
            <a:ext cx="3722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00000000-1234-1234-1234-123412341234}" type="slidenum">
              <a:rPr lang="pl-PL" sz="1200" smtClean="0">
                <a:solidFill>
                  <a:schemeClr val="bg1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  <a:sym typeface="Arial"/>
              </a:rPr>
              <a:pPr/>
              <a:t>‹#›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2" name="Symbol zastępczy tekstu 21"/>
          <p:cNvSpPr>
            <a:spLocks noGrp="1"/>
          </p:cNvSpPr>
          <p:nvPr>
            <p:ph type="body" sz="quarter" idx="22" hasCustomPrompt="1"/>
          </p:nvPr>
        </p:nvSpPr>
        <p:spPr>
          <a:xfrm>
            <a:off x="514350" y="323442"/>
            <a:ext cx="11258549" cy="666750"/>
          </a:xfrm>
        </p:spPr>
        <p:txBody>
          <a:bodyPr>
            <a:normAutofit/>
          </a:bodyPr>
          <a:lstStyle>
            <a:lvl1pPr marL="432000" indent="-432000" algn="l" defTabSz="914400" rtl="0" eaLnBrk="1" latinLnBrk="0" hangingPunct="1">
              <a:lnSpc>
                <a:spcPct val="100000"/>
              </a:lnSpc>
              <a:spcBef>
                <a:spcPct val="0"/>
              </a:spcBef>
              <a:buClr>
                <a:srgbClr val="AF222A"/>
              </a:buClr>
              <a:buFont typeface="Roboto Light" panose="02000000000000000000" pitchFamily="2" charset="0"/>
              <a:buChar char="|"/>
              <a:defRPr lang="pl-PL" sz="3400" kern="1200" dirty="0">
                <a:solidFill>
                  <a:srgbClr val="002F67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pl-PL" dirty="0">
                <a:solidFill>
                  <a:srgbClr val="002F67"/>
                </a:solidFill>
              </a:rPr>
              <a:t>Tytuł – czcionka Arial, 34 pkt, kolor granatowy</a:t>
            </a:r>
            <a:endParaRPr lang="pl-PL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23" hasCustomPrompt="1"/>
          </p:nvPr>
        </p:nvSpPr>
        <p:spPr>
          <a:xfrm>
            <a:off x="981075" y="1317170"/>
            <a:ext cx="10791825" cy="4563295"/>
          </a:xfrm>
        </p:spPr>
        <p:txBody>
          <a:bodyPr/>
          <a:lstStyle>
            <a:lvl1pPr>
              <a:defRPr sz="2000" baseline="0"/>
            </a:lvl1pPr>
            <a:lvl2pPr>
              <a:defRPr sz="1600" b="0"/>
            </a:lvl2pPr>
            <a:lvl3pPr>
              <a:lnSpc>
                <a:spcPct val="100000"/>
              </a:lnSpc>
              <a:defRPr sz="1600"/>
            </a:lvl3pPr>
            <a:lvl4pPr>
              <a:defRPr sz="1600"/>
            </a:lvl4pPr>
          </a:lstStyle>
          <a:p>
            <a:pPr lvl="0"/>
            <a:r>
              <a:rPr lang="pl-PL" dirty="0"/>
              <a:t>Edytuj style wzorca tekstu, pierwszy poziom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</p:spTree>
    <p:extLst>
      <p:ext uri="{BB962C8B-B14F-4D97-AF65-F5344CB8AC3E}">
        <p14:creationId xmlns:p14="http://schemas.microsoft.com/office/powerpoint/2010/main" val="512372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D286F2EE-C19D-437E-A0C1-633CD42C8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221" y="548005"/>
            <a:ext cx="11317705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F29E172D-22F8-406E-A576-EAF0AD785F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5221" y="1825625"/>
            <a:ext cx="1131770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4085786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65" r:id="rId4"/>
    <p:sldLayoutId id="2147483666" r:id="rId5"/>
    <p:sldLayoutId id="2147483671" r:id="rId6"/>
    <p:sldLayoutId id="2147483682" r:id="rId7"/>
    <p:sldLayoutId id="2147483683" r:id="rId8"/>
  </p:sldLayoutIdLst>
  <p:txStyles>
    <p:titleStyle>
      <a:lvl1pPr marL="432000" indent="-432000" algn="l" defTabSz="914400" rtl="0" eaLnBrk="1" latinLnBrk="0" hangingPunct="1">
        <a:lnSpc>
          <a:spcPct val="100000"/>
        </a:lnSpc>
        <a:spcBef>
          <a:spcPct val="0"/>
        </a:spcBef>
        <a:buClr>
          <a:srgbClr val="AF222A"/>
        </a:buClr>
        <a:buFont typeface="Roboto Light" panose="02000000000000000000" pitchFamily="2" charset="0"/>
        <a:buChar char="|"/>
        <a:defRPr sz="3400" kern="1200">
          <a:solidFill>
            <a:srgbClr val="002F67"/>
          </a:solidFill>
          <a:latin typeface="Arial" panose="020B0604020202020204" pitchFamily="34" charset="0"/>
          <a:ea typeface="Roboto Light" panose="02000000000000000000" pitchFamily="2" charset="0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SzPct val="90000"/>
        <a:buFontTx/>
        <a:buBlip>
          <a:blip r:embed="rId10"/>
        </a:buBlip>
        <a:defRPr sz="2400" kern="1200">
          <a:solidFill>
            <a:srgbClr val="1F335D"/>
          </a:solidFill>
          <a:latin typeface="Arial" panose="020B0604020202020204" pitchFamily="34" charset="0"/>
          <a:ea typeface="Roboto Light" panose="02000000000000000000" pitchFamily="2" charset="0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SzPct val="90000"/>
        <a:buFontTx/>
        <a:buBlip>
          <a:blip r:embed="rId10"/>
        </a:buBlip>
        <a:defRPr sz="1700" b="1" kern="1200">
          <a:solidFill>
            <a:srgbClr val="1F335D"/>
          </a:solidFill>
          <a:latin typeface="Arial" panose="020B0604020202020204" pitchFamily="34" charset="0"/>
          <a:ea typeface="Roboto Medium" panose="02000000000000000000" pitchFamily="2" charset="0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90000"/>
        <a:buFontTx/>
        <a:buBlip>
          <a:blip r:embed="rId10"/>
        </a:buBlip>
        <a:defRPr sz="1700" kern="1200">
          <a:solidFill>
            <a:srgbClr val="1F335D"/>
          </a:solidFill>
          <a:latin typeface="Arial" panose="020B0604020202020204" pitchFamily="34" charset="0"/>
          <a:ea typeface="Roboto Light" panose="02000000000000000000" pitchFamily="2" charset="0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SzPct val="90000"/>
        <a:buFontTx/>
        <a:buBlip>
          <a:blip r:embed="rId10"/>
        </a:buBlip>
        <a:defRPr sz="1200" b="0" kern="1200">
          <a:solidFill>
            <a:srgbClr val="1F335D"/>
          </a:solidFill>
          <a:latin typeface="Arial" panose="020B0604020202020204" pitchFamily="34" charset="0"/>
          <a:ea typeface="Roboto Medium" panose="02000000000000000000" pitchFamily="2" charset="0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SzPct val="90000"/>
        <a:buFontTx/>
        <a:buBlip>
          <a:blip r:embed="rId10"/>
        </a:buBlip>
        <a:defRPr sz="1200" kern="1200">
          <a:solidFill>
            <a:srgbClr val="1F335D"/>
          </a:solidFill>
          <a:latin typeface="Arial" panose="020B0604020202020204" pitchFamily="34" charset="0"/>
          <a:ea typeface="Roboto Light" panose="02000000000000000000" pitchFamily="2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1018909" y="3029888"/>
            <a:ext cx="9518462" cy="796231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pl-PL" sz="3200" b="1" spc="-20" dirty="0">
                <a:effectLst/>
                <a:latin typeface="Times New Roman" panose="02020603050405020304" pitchFamily="18" charset="0"/>
                <a:ea typeface="Aptos" panose="020F0502020204030204" pitchFamily="34" charset="0"/>
              </a:rPr>
              <a:t>Potrzeby krajowego systemu elektroenergetycznego </a:t>
            </a:r>
            <a:br>
              <a:rPr lang="pl-PL" sz="3200" b="1" spc="-20" dirty="0">
                <a:effectLst/>
                <a:latin typeface="Times New Roman" panose="02020603050405020304" pitchFamily="18" charset="0"/>
                <a:ea typeface="Aptos" panose="020F0502020204030204" pitchFamily="34" charset="0"/>
              </a:rPr>
            </a:br>
            <a:r>
              <a:rPr lang="pl-PL" sz="3200" b="1" spc="-20" dirty="0">
                <a:effectLst/>
                <a:latin typeface="Times New Roman" panose="02020603050405020304" pitchFamily="18" charset="0"/>
                <a:ea typeface="Aptos" panose="020F0502020204030204" pitchFamily="34" charset="0"/>
              </a:rPr>
              <a:t>w zakresie usług regulacyjnych oraz możliwości ich zaspokajania </a:t>
            </a:r>
            <a:endParaRPr lang="en-GB" sz="3200" b="1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12"/>
          </p:nvPr>
        </p:nvSpPr>
        <p:spPr>
          <a:xfrm>
            <a:off x="1018908" y="5017147"/>
            <a:ext cx="9144000" cy="401638"/>
          </a:xfrm>
        </p:spPr>
        <p:txBody>
          <a:bodyPr/>
          <a:lstStyle/>
          <a:p>
            <a:r>
              <a:rPr lang="pl-PL" sz="1400" dirty="0"/>
              <a:t>Warszawa, 20 czerwca 2024 r.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6209034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tekstu 2"/>
          <p:cNvSpPr>
            <a:spLocks noGrp="1"/>
          </p:cNvSpPr>
          <p:nvPr>
            <p:ph type="body" sz="quarter" idx="22"/>
          </p:nvPr>
        </p:nvSpPr>
        <p:spPr/>
        <p:txBody>
          <a:bodyPr>
            <a:noAutofit/>
          </a:bodyPr>
          <a:lstStyle/>
          <a:p>
            <a:r>
              <a:rPr lang="pl-PL" sz="2600" b="1" dirty="0"/>
              <a:t>Usługi regulacyjne w zakresie mocy czynnej po wdrożeniu reformy Rynku Bilansującego (od 14 czerwca 2024 r.)</a:t>
            </a:r>
          </a:p>
        </p:txBody>
      </p:sp>
      <p:sp>
        <p:nvSpPr>
          <p:cNvPr id="6" name="Prostokąt zaokrąglony 5"/>
          <p:cNvSpPr/>
          <p:nvPr/>
        </p:nvSpPr>
        <p:spPr>
          <a:xfrm>
            <a:off x="787400" y="1562100"/>
            <a:ext cx="10617200" cy="1573644"/>
          </a:xfrm>
          <a:prstGeom prst="roundRect">
            <a:avLst>
              <a:gd name="adj" fmla="val 9824"/>
            </a:avLst>
          </a:prstGeom>
          <a:solidFill>
            <a:srgbClr val="002F67"/>
          </a:solidFill>
          <a:ln/>
          <a:scene3d>
            <a:camera prst="orthographicFront"/>
            <a:lightRig rig="threePt" dir="t"/>
          </a:scene3d>
          <a:sp3d>
            <a:bevelT w="63500" h="254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Energia bilansująca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</a:p>
        </p:txBody>
      </p:sp>
      <p:sp>
        <p:nvSpPr>
          <p:cNvPr id="7" name="Prostokąt zaokrąglony 6"/>
          <p:cNvSpPr/>
          <p:nvPr/>
        </p:nvSpPr>
        <p:spPr>
          <a:xfrm>
            <a:off x="787400" y="3288552"/>
            <a:ext cx="10617200" cy="1489051"/>
          </a:xfrm>
          <a:prstGeom prst="roundRect">
            <a:avLst>
              <a:gd name="adj" fmla="val 11268"/>
            </a:avLst>
          </a:prstGeom>
          <a:solidFill>
            <a:srgbClr val="002F67"/>
          </a:solidFill>
          <a:ln/>
          <a:scene3d>
            <a:camera prst="orthographicFront"/>
            <a:lightRig rig="threePt" dir="t"/>
          </a:scene3d>
          <a:sp3d>
            <a:bevelT w="63500" h="254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Moce bilansujące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pl-PL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endParaRPr kumimoji="0" lang="pl-PL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8" name="Prostokąt zaokrąglony 7"/>
          <p:cNvSpPr/>
          <p:nvPr/>
        </p:nvSpPr>
        <p:spPr>
          <a:xfrm>
            <a:off x="1096690" y="4228326"/>
            <a:ext cx="1080000" cy="394009"/>
          </a:xfrm>
          <a:prstGeom prst="roundRect">
            <a:avLst/>
          </a:prstGeom>
          <a:solidFill>
            <a:srgbClr val="D2D2D2"/>
          </a:solidFill>
          <a:ln/>
          <a:scene3d>
            <a:camera prst="orthographicFront"/>
            <a:lightRig rig="threePt" dir="t"/>
          </a:scene3d>
          <a:sp3d>
            <a:bevelT w="63500" h="254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0" i="0" u="none" strike="noStrike" kern="1200" cap="none" spc="0" normalizeH="0" baseline="0" noProof="0" dirty="0">
                <a:ln>
                  <a:noFill/>
                </a:ln>
                <a:solidFill>
                  <a:srgbClr val="002F67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FCR</a:t>
            </a:r>
            <a:r>
              <a:rPr kumimoji="0" lang="pl-PL" sz="1400" b="0" i="0" u="none" strike="noStrike" kern="1200" cap="none" spc="0" normalizeH="0" baseline="30000" noProof="0" dirty="0">
                <a:ln>
                  <a:noFill/>
                </a:ln>
                <a:solidFill>
                  <a:srgbClr val="002F67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G</a:t>
            </a:r>
          </a:p>
        </p:txBody>
      </p:sp>
      <p:sp>
        <p:nvSpPr>
          <p:cNvPr id="9" name="Prostokąt zaokrąglony 8"/>
          <p:cNvSpPr/>
          <p:nvPr/>
        </p:nvSpPr>
        <p:spPr>
          <a:xfrm>
            <a:off x="2372172" y="4228326"/>
            <a:ext cx="1080000" cy="394009"/>
          </a:xfrm>
          <a:prstGeom prst="roundRect">
            <a:avLst/>
          </a:prstGeom>
          <a:solidFill>
            <a:srgbClr val="D2D2D2"/>
          </a:solidFill>
          <a:ln/>
          <a:scene3d>
            <a:camera prst="orthographicFront"/>
            <a:lightRig rig="threePt" dir="t"/>
          </a:scene3d>
          <a:sp3d>
            <a:bevelT w="63500" h="254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0" i="0" u="none" strike="noStrike" kern="1200" cap="none" spc="0" normalizeH="0" baseline="0" noProof="0" dirty="0">
                <a:ln>
                  <a:noFill/>
                </a:ln>
                <a:solidFill>
                  <a:srgbClr val="002F67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FCR</a:t>
            </a:r>
            <a:r>
              <a:rPr kumimoji="0" lang="pl-PL" sz="1400" b="0" i="0" u="none" strike="noStrike" kern="1200" cap="none" spc="0" normalizeH="0" baseline="30000" noProof="0" dirty="0">
                <a:ln>
                  <a:noFill/>
                </a:ln>
                <a:solidFill>
                  <a:srgbClr val="002F67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</a:t>
            </a:r>
          </a:p>
        </p:txBody>
      </p:sp>
      <p:sp>
        <p:nvSpPr>
          <p:cNvPr id="10" name="Prostokąt zaokrąglony 9"/>
          <p:cNvSpPr/>
          <p:nvPr/>
        </p:nvSpPr>
        <p:spPr>
          <a:xfrm>
            <a:off x="3647654" y="4228326"/>
            <a:ext cx="1080000" cy="394009"/>
          </a:xfrm>
          <a:prstGeom prst="roundRect">
            <a:avLst/>
          </a:prstGeom>
          <a:solidFill>
            <a:srgbClr val="D2D2D2"/>
          </a:solidFill>
          <a:ln/>
          <a:scene3d>
            <a:camera prst="orthographicFront"/>
            <a:lightRig rig="threePt" dir="t"/>
          </a:scene3d>
          <a:sp3d>
            <a:bevelT w="63500" h="254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0" i="0" u="none" strike="noStrike" kern="1200" cap="none" spc="0" normalizeH="0" baseline="0" noProof="0" dirty="0">
                <a:ln>
                  <a:noFill/>
                </a:ln>
                <a:solidFill>
                  <a:srgbClr val="002F67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aFRR</a:t>
            </a:r>
            <a:r>
              <a:rPr kumimoji="0" lang="pl-PL" sz="1400" b="0" i="0" u="none" strike="noStrike" kern="1200" cap="none" spc="0" normalizeH="0" baseline="30000" noProof="0" dirty="0">
                <a:ln>
                  <a:noFill/>
                </a:ln>
                <a:solidFill>
                  <a:srgbClr val="002F67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G</a:t>
            </a:r>
          </a:p>
        </p:txBody>
      </p:sp>
      <p:sp>
        <p:nvSpPr>
          <p:cNvPr id="11" name="Prostokąt zaokrąglony 10"/>
          <p:cNvSpPr/>
          <p:nvPr/>
        </p:nvSpPr>
        <p:spPr>
          <a:xfrm>
            <a:off x="4923136" y="4228326"/>
            <a:ext cx="1080000" cy="394009"/>
          </a:xfrm>
          <a:prstGeom prst="roundRect">
            <a:avLst/>
          </a:prstGeom>
          <a:solidFill>
            <a:srgbClr val="D2D2D2"/>
          </a:solidFill>
          <a:ln/>
          <a:scene3d>
            <a:camera prst="orthographicFront"/>
            <a:lightRig rig="threePt" dir="t"/>
          </a:scene3d>
          <a:sp3d>
            <a:bevelT w="63500" h="254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0" i="0" u="none" strike="noStrike" kern="1200" cap="none" spc="0" normalizeH="0" baseline="0" noProof="0" dirty="0">
                <a:ln>
                  <a:noFill/>
                </a:ln>
                <a:solidFill>
                  <a:srgbClr val="002F67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aFRR</a:t>
            </a:r>
            <a:r>
              <a:rPr kumimoji="0" lang="pl-PL" sz="1400" b="0" i="0" u="none" strike="noStrike" kern="1200" cap="none" spc="0" normalizeH="0" baseline="30000" noProof="0" dirty="0">
                <a:ln>
                  <a:noFill/>
                </a:ln>
                <a:solidFill>
                  <a:srgbClr val="002F67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</a:t>
            </a:r>
          </a:p>
        </p:txBody>
      </p:sp>
      <p:sp>
        <p:nvSpPr>
          <p:cNvPr id="12" name="Prostokąt zaokrąglony 11"/>
          <p:cNvSpPr/>
          <p:nvPr/>
        </p:nvSpPr>
        <p:spPr>
          <a:xfrm>
            <a:off x="6198618" y="4228326"/>
            <a:ext cx="1080000" cy="394009"/>
          </a:xfrm>
          <a:prstGeom prst="roundRect">
            <a:avLst/>
          </a:prstGeom>
          <a:solidFill>
            <a:srgbClr val="D2D2D2"/>
          </a:solidFill>
          <a:ln/>
          <a:scene3d>
            <a:camera prst="orthographicFront"/>
            <a:lightRig rig="threePt" dir="t"/>
          </a:scene3d>
          <a:sp3d>
            <a:bevelT w="63500" h="254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0" i="0" u="none" strike="noStrike" kern="1200" cap="none" spc="0" normalizeH="0" baseline="0" noProof="0" dirty="0">
                <a:ln>
                  <a:noFill/>
                </a:ln>
                <a:solidFill>
                  <a:srgbClr val="002F67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mFRRd</a:t>
            </a:r>
            <a:r>
              <a:rPr kumimoji="0" lang="pl-PL" sz="1400" b="0" i="0" u="none" strike="noStrike" kern="1200" cap="none" spc="0" normalizeH="0" baseline="30000" noProof="0" dirty="0">
                <a:ln>
                  <a:noFill/>
                </a:ln>
                <a:solidFill>
                  <a:srgbClr val="002F67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G</a:t>
            </a:r>
          </a:p>
        </p:txBody>
      </p:sp>
      <p:sp>
        <p:nvSpPr>
          <p:cNvPr id="13" name="Prostokąt zaokrąglony 12"/>
          <p:cNvSpPr/>
          <p:nvPr/>
        </p:nvSpPr>
        <p:spPr>
          <a:xfrm>
            <a:off x="7474100" y="4228326"/>
            <a:ext cx="1080000" cy="394009"/>
          </a:xfrm>
          <a:prstGeom prst="roundRect">
            <a:avLst/>
          </a:prstGeom>
          <a:solidFill>
            <a:srgbClr val="D2D2D2"/>
          </a:solidFill>
          <a:ln/>
          <a:scene3d>
            <a:camera prst="orthographicFront"/>
            <a:lightRig rig="threePt" dir="t"/>
          </a:scene3d>
          <a:sp3d>
            <a:bevelT w="63500" h="254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0" i="0" u="none" strike="noStrike" kern="1200" cap="none" spc="0" normalizeH="0" baseline="0" noProof="0" dirty="0">
                <a:ln>
                  <a:noFill/>
                </a:ln>
                <a:solidFill>
                  <a:srgbClr val="002F67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mFRRd</a:t>
            </a:r>
            <a:r>
              <a:rPr kumimoji="0" lang="pl-PL" sz="1400" b="0" i="0" u="none" strike="noStrike" kern="1200" cap="none" spc="0" normalizeH="0" baseline="30000" noProof="0" dirty="0">
                <a:ln>
                  <a:noFill/>
                </a:ln>
                <a:solidFill>
                  <a:srgbClr val="002F67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</a:t>
            </a:r>
          </a:p>
        </p:txBody>
      </p:sp>
      <p:sp>
        <p:nvSpPr>
          <p:cNvPr id="14" name="Prostokąt zaokrąglony 13"/>
          <p:cNvSpPr/>
          <p:nvPr/>
        </p:nvSpPr>
        <p:spPr>
          <a:xfrm>
            <a:off x="8749582" y="4228326"/>
            <a:ext cx="1080000" cy="394009"/>
          </a:xfrm>
          <a:prstGeom prst="roundRect">
            <a:avLst/>
          </a:prstGeom>
          <a:solidFill>
            <a:srgbClr val="D2D2D2"/>
          </a:solidFill>
          <a:ln/>
          <a:scene3d>
            <a:camera prst="orthographicFront"/>
            <a:lightRig rig="threePt" dir="t"/>
          </a:scene3d>
          <a:sp3d>
            <a:bevelT w="63500" h="254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0" i="0" u="none" strike="noStrike" kern="1200" cap="none" spc="0" normalizeH="0" baseline="0" noProof="0" dirty="0">
                <a:ln>
                  <a:noFill/>
                </a:ln>
                <a:solidFill>
                  <a:srgbClr val="002F67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RR</a:t>
            </a:r>
            <a:r>
              <a:rPr kumimoji="0" lang="pl-PL" sz="1400" b="0" i="0" u="none" strike="noStrike" kern="1200" cap="none" spc="0" normalizeH="0" baseline="30000" noProof="0" dirty="0">
                <a:ln>
                  <a:noFill/>
                </a:ln>
                <a:solidFill>
                  <a:srgbClr val="002F67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G</a:t>
            </a:r>
          </a:p>
        </p:txBody>
      </p:sp>
      <p:sp>
        <p:nvSpPr>
          <p:cNvPr id="15" name="Prostokąt zaokrąglony 14"/>
          <p:cNvSpPr/>
          <p:nvPr/>
        </p:nvSpPr>
        <p:spPr>
          <a:xfrm>
            <a:off x="10025066" y="4228326"/>
            <a:ext cx="1080000" cy="394009"/>
          </a:xfrm>
          <a:prstGeom prst="roundRect">
            <a:avLst/>
          </a:prstGeom>
          <a:solidFill>
            <a:srgbClr val="D2D2D2"/>
          </a:solidFill>
          <a:ln/>
          <a:scene3d>
            <a:camera prst="orthographicFront"/>
            <a:lightRig rig="threePt" dir="t"/>
          </a:scene3d>
          <a:sp3d>
            <a:bevelT w="63500" h="254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0" i="0" u="none" strike="noStrike" kern="1200" cap="none" spc="0" normalizeH="0" baseline="0" noProof="0" dirty="0">
                <a:ln>
                  <a:noFill/>
                </a:ln>
                <a:solidFill>
                  <a:srgbClr val="002F67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RR</a:t>
            </a:r>
            <a:r>
              <a:rPr kumimoji="0" lang="pl-PL" sz="1400" b="0" i="0" u="none" strike="noStrike" kern="1200" cap="none" spc="0" normalizeH="0" baseline="30000" noProof="0" dirty="0">
                <a:ln>
                  <a:noFill/>
                </a:ln>
                <a:solidFill>
                  <a:srgbClr val="002F67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</a:t>
            </a:r>
          </a:p>
        </p:txBody>
      </p:sp>
      <p:sp>
        <p:nvSpPr>
          <p:cNvPr id="16" name="Prostokąt zaokrąglony 15"/>
          <p:cNvSpPr/>
          <p:nvPr/>
        </p:nvSpPr>
        <p:spPr>
          <a:xfrm>
            <a:off x="787400" y="4960641"/>
            <a:ext cx="10617200" cy="749300"/>
          </a:xfrm>
          <a:prstGeom prst="roundRect">
            <a:avLst/>
          </a:prstGeom>
          <a:solidFill>
            <a:srgbClr val="002F67"/>
          </a:solidFill>
          <a:ln/>
          <a:scene3d>
            <a:camera prst="orthographicFront"/>
            <a:lightRig rig="threePt" dir="t"/>
          </a:scene3d>
          <a:sp3d>
            <a:bevelT w="63500" h="254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Rezerwa operacyjna</a:t>
            </a:r>
          </a:p>
        </p:txBody>
      </p:sp>
    </p:spTree>
    <p:extLst>
      <p:ext uri="{BB962C8B-B14F-4D97-AF65-F5344CB8AC3E}">
        <p14:creationId xmlns:p14="http://schemas.microsoft.com/office/powerpoint/2010/main" val="17000567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tekstu 2"/>
          <p:cNvSpPr>
            <a:spLocks noGrp="1"/>
          </p:cNvSpPr>
          <p:nvPr>
            <p:ph type="body" sz="quarter" idx="22"/>
          </p:nvPr>
        </p:nvSpPr>
        <p:spPr/>
        <p:txBody>
          <a:bodyPr>
            <a:normAutofit/>
          </a:bodyPr>
          <a:lstStyle/>
          <a:p>
            <a:r>
              <a:rPr lang="pl-PL" sz="2600" b="1" dirty="0"/>
              <a:t>Ceny mocy bilansujących z trybu podstawowego – średnie dobowe</a:t>
            </a:r>
            <a:endParaRPr lang="pl-PL" sz="2600" b="1" baseline="30000" dirty="0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000" y="918000"/>
            <a:ext cx="10899678" cy="4646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1169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030584B4-8C67-14CA-7369-DE7DADD733D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74864" y="363243"/>
            <a:ext cx="11498035" cy="666750"/>
          </a:xfrm>
        </p:spPr>
        <p:txBody>
          <a:bodyPr>
            <a:normAutofit fontScale="47500" lnSpcReduction="20000"/>
          </a:bodyPr>
          <a:lstStyle/>
          <a:p>
            <a:r>
              <a:rPr lang="pl-PL" sz="4700" b="1" dirty="0"/>
              <a:t>Ocena wystarczalności zasobów wytwórczych metodą probabilistyczną</a:t>
            </a:r>
          </a:p>
          <a:p>
            <a:pPr>
              <a:spcBef>
                <a:spcPts val="600"/>
              </a:spcBef>
            </a:pPr>
            <a:r>
              <a:rPr lang="pl-PL" dirty="0"/>
              <a:t>Wyniki wskaźnika LOLE, EENS, max LOLP dla okresu 2025 - 2040 (na podstawie PRSP)</a:t>
            </a:r>
            <a:endParaRPr lang="en-US" dirty="0"/>
          </a:p>
          <a:p>
            <a:endParaRPr lang="pl-PL" dirty="0"/>
          </a:p>
          <a:p>
            <a:endParaRPr lang="pl-PL" dirty="0"/>
          </a:p>
        </p:txBody>
      </p:sp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8D256343-60A5-3A09-DF1A-B1DB60E30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8024080"/>
              </p:ext>
            </p:extLst>
          </p:nvPr>
        </p:nvGraphicFramePr>
        <p:xfrm>
          <a:off x="670216" y="3428999"/>
          <a:ext cx="10800003" cy="2657475"/>
        </p:xfrm>
        <a:graphic>
          <a:graphicData uri="http://schemas.openxmlformats.org/drawingml/2006/table">
            <a:tbl>
              <a:tblPr/>
              <a:tblGrid>
                <a:gridCol w="1991463">
                  <a:extLst>
                    <a:ext uri="{9D8B030D-6E8A-4147-A177-3AD203B41FA5}">
                      <a16:colId xmlns:a16="http://schemas.microsoft.com/office/drawing/2014/main" val="1785428121"/>
                    </a:ext>
                  </a:extLst>
                </a:gridCol>
                <a:gridCol w="508797">
                  <a:extLst>
                    <a:ext uri="{9D8B030D-6E8A-4147-A177-3AD203B41FA5}">
                      <a16:colId xmlns:a16="http://schemas.microsoft.com/office/drawing/2014/main" val="1078319435"/>
                    </a:ext>
                  </a:extLst>
                </a:gridCol>
                <a:gridCol w="604195">
                  <a:extLst>
                    <a:ext uri="{9D8B030D-6E8A-4147-A177-3AD203B41FA5}">
                      <a16:colId xmlns:a16="http://schemas.microsoft.com/office/drawing/2014/main" val="3135794889"/>
                    </a:ext>
                  </a:extLst>
                </a:gridCol>
                <a:gridCol w="508797">
                  <a:extLst>
                    <a:ext uri="{9D8B030D-6E8A-4147-A177-3AD203B41FA5}">
                      <a16:colId xmlns:a16="http://schemas.microsoft.com/office/drawing/2014/main" val="2611687018"/>
                    </a:ext>
                  </a:extLst>
                </a:gridCol>
                <a:gridCol w="508797">
                  <a:extLst>
                    <a:ext uri="{9D8B030D-6E8A-4147-A177-3AD203B41FA5}">
                      <a16:colId xmlns:a16="http://schemas.microsoft.com/office/drawing/2014/main" val="1267948235"/>
                    </a:ext>
                  </a:extLst>
                </a:gridCol>
                <a:gridCol w="508797">
                  <a:extLst>
                    <a:ext uri="{9D8B030D-6E8A-4147-A177-3AD203B41FA5}">
                      <a16:colId xmlns:a16="http://schemas.microsoft.com/office/drawing/2014/main" val="673786160"/>
                    </a:ext>
                  </a:extLst>
                </a:gridCol>
                <a:gridCol w="508797">
                  <a:extLst>
                    <a:ext uri="{9D8B030D-6E8A-4147-A177-3AD203B41FA5}">
                      <a16:colId xmlns:a16="http://schemas.microsoft.com/office/drawing/2014/main" val="3989738847"/>
                    </a:ext>
                  </a:extLst>
                </a:gridCol>
                <a:gridCol w="604195">
                  <a:extLst>
                    <a:ext uri="{9D8B030D-6E8A-4147-A177-3AD203B41FA5}">
                      <a16:colId xmlns:a16="http://schemas.microsoft.com/office/drawing/2014/main" val="183190943"/>
                    </a:ext>
                  </a:extLst>
                </a:gridCol>
                <a:gridCol w="604195">
                  <a:extLst>
                    <a:ext uri="{9D8B030D-6E8A-4147-A177-3AD203B41FA5}">
                      <a16:colId xmlns:a16="http://schemas.microsoft.com/office/drawing/2014/main" val="3516176817"/>
                    </a:ext>
                  </a:extLst>
                </a:gridCol>
                <a:gridCol w="604195">
                  <a:extLst>
                    <a:ext uri="{9D8B030D-6E8A-4147-A177-3AD203B41FA5}">
                      <a16:colId xmlns:a16="http://schemas.microsoft.com/office/drawing/2014/main" val="4255006491"/>
                    </a:ext>
                  </a:extLst>
                </a:gridCol>
                <a:gridCol w="699595">
                  <a:extLst>
                    <a:ext uri="{9D8B030D-6E8A-4147-A177-3AD203B41FA5}">
                      <a16:colId xmlns:a16="http://schemas.microsoft.com/office/drawing/2014/main" val="1968796751"/>
                    </a:ext>
                  </a:extLst>
                </a:gridCol>
                <a:gridCol w="508797">
                  <a:extLst>
                    <a:ext uri="{9D8B030D-6E8A-4147-A177-3AD203B41FA5}">
                      <a16:colId xmlns:a16="http://schemas.microsoft.com/office/drawing/2014/main" val="2736169387"/>
                    </a:ext>
                  </a:extLst>
                </a:gridCol>
                <a:gridCol w="508797">
                  <a:extLst>
                    <a:ext uri="{9D8B030D-6E8A-4147-A177-3AD203B41FA5}">
                      <a16:colId xmlns:a16="http://schemas.microsoft.com/office/drawing/2014/main" val="2686288405"/>
                    </a:ext>
                  </a:extLst>
                </a:gridCol>
                <a:gridCol w="508797">
                  <a:extLst>
                    <a:ext uri="{9D8B030D-6E8A-4147-A177-3AD203B41FA5}">
                      <a16:colId xmlns:a16="http://schemas.microsoft.com/office/drawing/2014/main" val="617309998"/>
                    </a:ext>
                  </a:extLst>
                </a:gridCol>
                <a:gridCol w="508797">
                  <a:extLst>
                    <a:ext uri="{9D8B030D-6E8A-4147-A177-3AD203B41FA5}">
                      <a16:colId xmlns:a16="http://schemas.microsoft.com/office/drawing/2014/main" val="1846571681"/>
                    </a:ext>
                  </a:extLst>
                </a:gridCol>
                <a:gridCol w="508797">
                  <a:extLst>
                    <a:ext uri="{9D8B030D-6E8A-4147-A177-3AD203B41FA5}">
                      <a16:colId xmlns:a16="http://schemas.microsoft.com/office/drawing/2014/main" val="3485332389"/>
                    </a:ext>
                  </a:extLst>
                </a:gridCol>
                <a:gridCol w="604195">
                  <a:extLst>
                    <a:ext uri="{9D8B030D-6E8A-4147-A177-3AD203B41FA5}">
                      <a16:colId xmlns:a16="http://schemas.microsoft.com/office/drawing/2014/main" val="43946845"/>
                    </a:ext>
                  </a:extLst>
                </a:gridCol>
              </a:tblGrid>
              <a:tr h="168728"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Rok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2028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2029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2030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2031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2032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2033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2034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2035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2036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2037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2038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2039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2040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493439"/>
                  </a:ext>
                </a:extLst>
              </a:tr>
              <a:tr h="168728">
                <a:tc gridSpan="17">
                  <a:txBody>
                    <a:bodyPr/>
                    <a:lstStyle/>
                    <a:p>
                      <a:pPr algn="ctr" fontAlgn="b"/>
                      <a:r>
                        <a:rPr lang="pl-PL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LOLE [h]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602775"/>
                  </a:ext>
                </a:extLst>
              </a:tr>
              <a:tr h="168728"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Minimum (CY1982-2019)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7,00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41,27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3,09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0,10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2,11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1,96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22,14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45,04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69,57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178,06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692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997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1 157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1 212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1 082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1 178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1070206"/>
                  </a:ext>
                </a:extLst>
              </a:tr>
              <a:tr h="168728"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Średnia (CY1982-2019)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30,29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129,74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20,44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3,37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23,72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19,67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77,27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141,74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224,82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451,15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1 082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1 411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1 580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1 639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1 493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1 589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0000615"/>
                  </a:ext>
                </a:extLst>
              </a:tr>
              <a:tr h="168728"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Maksimum (CY1982-2019)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73,24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217,21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48,84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14,41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62,76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50,69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158,06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261,98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382,73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684,44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1 509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1 966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2 192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2 263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2 086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2 208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1958506"/>
                  </a:ext>
                </a:extLst>
              </a:tr>
              <a:tr h="168728">
                <a:tc gridSpan="17">
                  <a:txBody>
                    <a:bodyPr/>
                    <a:lstStyle/>
                    <a:p>
                      <a:pPr algn="ctr" fontAlgn="b"/>
                      <a:r>
                        <a:rPr lang="pl-PL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Max LOLP [-]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8524511"/>
                  </a:ext>
                </a:extLst>
              </a:tr>
              <a:tr h="168728"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Minimum (CY1982-2019)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0,23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0,55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0,07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0,00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0,07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0,46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0,83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1,00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1,00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1,00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1,00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1,00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1,00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1,00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1,00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773484"/>
                  </a:ext>
                </a:extLst>
              </a:tr>
              <a:tr h="168728"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Średnia (CY1982-2019)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0,72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0,96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0,56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0,14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0,54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0,54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0,93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0,99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1,00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1,00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1,00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1,00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1,00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1,00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1,00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1,00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5067033"/>
                  </a:ext>
                </a:extLst>
              </a:tr>
              <a:tr h="168728"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Maksimum (CY1982-2019)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1,00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1,00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0,72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1,00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1,00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1,00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1,00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1,00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1,00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1,00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1,00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1,00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1,00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1,00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1,00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2433291"/>
                  </a:ext>
                </a:extLst>
              </a:tr>
              <a:tr h="168728">
                <a:tc gridSpan="17">
                  <a:txBody>
                    <a:bodyPr/>
                    <a:lstStyle/>
                    <a:p>
                      <a:pPr algn="ctr" fontAlgn="b"/>
                      <a:r>
                        <a:rPr lang="pl-PL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EENS [</a:t>
                      </a:r>
                      <a:r>
                        <a:rPr lang="pl-PL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GWh</a:t>
                      </a:r>
                      <a:r>
                        <a:rPr lang="pl-PL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274782"/>
                  </a:ext>
                </a:extLst>
              </a:tr>
              <a:tr h="168728"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Minimum (CY1982-2019)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3,05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24,59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1,37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0,90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0,89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13,87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51,72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95,34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262,09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1 307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2 263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2 956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3 321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2 899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3 459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1376428"/>
                  </a:ext>
                </a:extLst>
              </a:tr>
              <a:tr h="168728"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Średnia (CY1982-2019)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18,46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129,09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15,01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1,93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18,47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15,51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83,91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183,47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335,34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823,93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2 778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4 258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5 278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5 817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5 298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6 037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1359221"/>
                  </a:ext>
                </a:extLst>
              </a:tr>
              <a:tr h="168728"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Maksimum (CY1982-2019)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50,82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285,17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52,45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10,31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59,88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63,55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197,64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389,26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661,24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1 392,95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4 164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6 260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7 704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8 441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7 762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8 797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7178194"/>
                  </a:ext>
                </a:extLst>
              </a:tr>
              <a:tr h="168728">
                <a:tc gridSpan="17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Wymagana dodatkowa moc dyspozycyjna [MW] w celu spełnienia standardu bezpieczeństwa LOLE &lt; 3h/rok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pl-PL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pl-PL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pl-PL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pl-PL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pl-PL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pl-PL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pl-PL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pl-PL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pl-PL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pl-PL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pl-PL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pl-PL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pl-PL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pl-PL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pl-PL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pl-PL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774510"/>
                  </a:ext>
                </a:extLst>
              </a:tr>
              <a:tr h="1687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pl-PL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1 400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3 400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1 600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1 600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1 600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3 200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4 200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5 200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6 800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9 600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11 200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12 200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12 800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12 800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13 600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2580417"/>
                  </a:ext>
                </a:extLst>
              </a:tr>
            </a:tbl>
          </a:graphicData>
        </a:graphic>
      </p:graphicFrame>
      <p:graphicFrame>
        <p:nvGraphicFramePr>
          <p:cNvPr id="3" name="Wykres 2">
            <a:extLst>
              <a:ext uri="{FF2B5EF4-FFF2-40B4-BE49-F238E27FC236}">
                <a16:creationId xmlns:a16="http://schemas.microsoft.com/office/drawing/2014/main" id="{3FE71C8B-9ADE-3B01-1D5A-60AB828B306F}"/>
              </a:ext>
            </a:extLst>
          </p:cNvPr>
          <p:cNvGraphicFramePr>
            <a:graphicFrameLocks/>
          </p:cNvGraphicFramePr>
          <p:nvPr/>
        </p:nvGraphicFramePr>
        <p:xfrm>
          <a:off x="560417" y="1124170"/>
          <a:ext cx="5400000" cy="23048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Wykres 4">
            <a:extLst>
              <a:ext uri="{FF2B5EF4-FFF2-40B4-BE49-F238E27FC236}">
                <a16:creationId xmlns:a16="http://schemas.microsoft.com/office/drawing/2014/main" id="{0EAEA373-6DBE-F67A-FA6A-913B11FD8DD6}"/>
              </a:ext>
            </a:extLst>
          </p:cNvPr>
          <p:cNvGraphicFramePr>
            <a:graphicFrameLocks/>
          </p:cNvGraphicFramePr>
          <p:nvPr/>
        </p:nvGraphicFramePr>
        <p:xfrm>
          <a:off x="6180017" y="1124169"/>
          <a:ext cx="5400000" cy="23048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692090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030584B4-8C67-14CA-7369-DE7DADD733D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74864" y="363243"/>
            <a:ext cx="11498035" cy="666750"/>
          </a:xfrm>
        </p:spPr>
        <p:txBody>
          <a:bodyPr>
            <a:normAutofit fontScale="47500" lnSpcReduction="20000"/>
          </a:bodyPr>
          <a:lstStyle/>
          <a:p>
            <a:r>
              <a:rPr lang="pl-PL" sz="4700" b="1" dirty="0"/>
              <a:t>Ocena wystarczalności zasobów wytwórczych metodą probabilistyczną</a:t>
            </a:r>
          </a:p>
          <a:p>
            <a:pPr>
              <a:spcBef>
                <a:spcPts val="600"/>
              </a:spcBef>
            </a:pPr>
            <a:r>
              <a:rPr lang="pl-PL" dirty="0"/>
              <a:t>Potencjalne źródła dodatkowej mocy dyspozycyjnej w celu spełnienia standardu bezpieczeństwa (na podstawie PRSP)</a:t>
            </a:r>
            <a:endParaRPr lang="en-US" dirty="0"/>
          </a:p>
          <a:p>
            <a:endParaRPr lang="pl-PL" dirty="0"/>
          </a:p>
          <a:p>
            <a:endParaRPr lang="pl-PL" dirty="0"/>
          </a:p>
        </p:txBody>
      </p:sp>
      <p:cxnSp>
        <p:nvCxnSpPr>
          <p:cNvPr id="8" name="Łącznik prosty 7">
            <a:extLst>
              <a:ext uri="{FF2B5EF4-FFF2-40B4-BE49-F238E27FC236}">
                <a16:creationId xmlns:a16="http://schemas.microsoft.com/office/drawing/2014/main" id="{9D1EE262-6851-5493-08A1-58469872A8DF}"/>
              </a:ext>
            </a:extLst>
          </p:cNvPr>
          <p:cNvCxnSpPr>
            <a:cxnSpLocks/>
          </p:cNvCxnSpPr>
          <p:nvPr/>
        </p:nvCxnSpPr>
        <p:spPr>
          <a:xfrm>
            <a:off x="4663262" y="2112253"/>
            <a:ext cx="0" cy="363600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Łącznik prosty 8">
            <a:extLst>
              <a:ext uri="{FF2B5EF4-FFF2-40B4-BE49-F238E27FC236}">
                <a16:creationId xmlns:a16="http://schemas.microsoft.com/office/drawing/2014/main" id="{62B77916-4BE8-EE10-AE57-79B4A3E24FD6}"/>
              </a:ext>
            </a:extLst>
          </p:cNvPr>
          <p:cNvCxnSpPr>
            <a:stCxn id="14" idx="3"/>
          </p:cNvCxnSpPr>
          <p:nvPr/>
        </p:nvCxnSpPr>
        <p:spPr>
          <a:xfrm flipV="1">
            <a:off x="2385854" y="2580575"/>
            <a:ext cx="9247468" cy="365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Łącznik prosty 9">
            <a:extLst>
              <a:ext uri="{FF2B5EF4-FFF2-40B4-BE49-F238E27FC236}">
                <a16:creationId xmlns:a16="http://schemas.microsoft.com/office/drawing/2014/main" id="{7057BFBE-35AB-13D7-C2E2-9F015727673D}"/>
              </a:ext>
            </a:extLst>
          </p:cNvPr>
          <p:cNvCxnSpPr/>
          <p:nvPr/>
        </p:nvCxnSpPr>
        <p:spPr>
          <a:xfrm flipV="1">
            <a:off x="2385854" y="3069379"/>
            <a:ext cx="9247468" cy="365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Łącznik prosty 10">
            <a:extLst>
              <a:ext uri="{FF2B5EF4-FFF2-40B4-BE49-F238E27FC236}">
                <a16:creationId xmlns:a16="http://schemas.microsoft.com/office/drawing/2014/main" id="{2B53DE74-A99F-5156-B96B-5D1C390F2F90}"/>
              </a:ext>
            </a:extLst>
          </p:cNvPr>
          <p:cNvCxnSpPr/>
          <p:nvPr/>
        </p:nvCxnSpPr>
        <p:spPr>
          <a:xfrm flipV="1">
            <a:off x="2385854" y="3559881"/>
            <a:ext cx="9247468" cy="365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Łącznik prosty 11">
            <a:extLst>
              <a:ext uri="{FF2B5EF4-FFF2-40B4-BE49-F238E27FC236}">
                <a16:creationId xmlns:a16="http://schemas.microsoft.com/office/drawing/2014/main" id="{1FEF962C-8E10-3D47-F258-A4D428218996}"/>
              </a:ext>
            </a:extLst>
          </p:cNvPr>
          <p:cNvCxnSpPr/>
          <p:nvPr/>
        </p:nvCxnSpPr>
        <p:spPr>
          <a:xfrm flipV="1">
            <a:off x="2385854" y="4067453"/>
            <a:ext cx="9247468" cy="332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Łącznik prosty 12">
            <a:extLst>
              <a:ext uri="{FF2B5EF4-FFF2-40B4-BE49-F238E27FC236}">
                <a16:creationId xmlns:a16="http://schemas.microsoft.com/office/drawing/2014/main" id="{DCA1B06F-14EB-02E9-0EE9-51BB6B51F1B5}"/>
              </a:ext>
            </a:extLst>
          </p:cNvPr>
          <p:cNvCxnSpPr/>
          <p:nvPr/>
        </p:nvCxnSpPr>
        <p:spPr>
          <a:xfrm flipV="1">
            <a:off x="2385854" y="5070233"/>
            <a:ext cx="9247468" cy="365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pole tekstowe 13">
            <a:extLst>
              <a:ext uri="{FF2B5EF4-FFF2-40B4-BE49-F238E27FC236}">
                <a16:creationId xmlns:a16="http://schemas.microsoft.com/office/drawing/2014/main" id="{09D55586-0992-F7C5-2AE9-3393D05EE89F}"/>
              </a:ext>
            </a:extLst>
          </p:cNvPr>
          <p:cNvSpPr txBox="1"/>
          <p:nvPr/>
        </p:nvSpPr>
        <p:spPr>
          <a:xfrm>
            <a:off x="671520" y="2364207"/>
            <a:ext cx="1714334" cy="44004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ctr">
            <a:no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pl-PL" sz="1100" b="1" dirty="0"/>
              <a:t>Niedobór</a:t>
            </a:r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27C745C4-CFDD-4CC9-D6B9-EE1CD970DC00}"/>
              </a:ext>
            </a:extLst>
          </p:cNvPr>
          <p:cNvSpPr txBox="1"/>
          <p:nvPr/>
        </p:nvSpPr>
        <p:spPr>
          <a:xfrm>
            <a:off x="671520" y="2849358"/>
            <a:ext cx="1714334" cy="44004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ctr">
            <a:no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pl-PL" sz="1100" b="1" dirty="0"/>
              <a:t>Potencjalne nowe JWCD gazowe</a:t>
            </a:r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id="{C4571554-31B6-A5FA-16B1-F9971D5EA064}"/>
              </a:ext>
            </a:extLst>
          </p:cNvPr>
          <p:cNvSpPr txBox="1"/>
          <p:nvPr/>
        </p:nvSpPr>
        <p:spPr>
          <a:xfrm>
            <a:off x="671520" y="3334509"/>
            <a:ext cx="1714334" cy="44004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ctr">
            <a:no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pl-PL" sz="1100" b="1" dirty="0"/>
              <a:t>Przyszłe wielkoskalowe EJ</a:t>
            </a:r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497A3B71-5B6B-92A2-7275-8D19952D3BBF}"/>
              </a:ext>
            </a:extLst>
          </p:cNvPr>
          <p:cNvSpPr txBox="1"/>
          <p:nvPr/>
        </p:nvSpPr>
        <p:spPr>
          <a:xfrm>
            <a:off x="671520" y="3813544"/>
            <a:ext cx="1714334" cy="504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ctr">
            <a:no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pl-PL" sz="1100" b="1" dirty="0"/>
              <a:t>Przedłużenie czasu życia istniejących jednostek</a:t>
            </a:r>
          </a:p>
        </p:txBody>
      </p:sp>
      <p:sp>
        <p:nvSpPr>
          <p:cNvPr id="18" name="pole tekstowe 17">
            <a:extLst>
              <a:ext uri="{FF2B5EF4-FFF2-40B4-BE49-F238E27FC236}">
                <a16:creationId xmlns:a16="http://schemas.microsoft.com/office/drawing/2014/main" id="{DE2F72B3-1D4E-2913-D395-6E947219A1FD}"/>
              </a:ext>
            </a:extLst>
          </p:cNvPr>
          <p:cNvSpPr txBox="1"/>
          <p:nvPr/>
        </p:nvSpPr>
        <p:spPr>
          <a:xfrm>
            <a:off x="671520" y="4853109"/>
            <a:ext cx="1714334" cy="44004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ctr">
            <a:no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pl-PL" sz="1100" b="1" dirty="0"/>
              <a:t>Wymiana transgraniczna</a:t>
            </a:r>
          </a:p>
        </p:txBody>
      </p:sp>
      <p:sp>
        <p:nvSpPr>
          <p:cNvPr id="19" name="pole tekstowe 18">
            <a:extLst>
              <a:ext uri="{FF2B5EF4-FFF2-40B4-BE49-F238E27FC236}">
                <a16:creationId xmlns:a16="http://schemas.microsoft.com/office/drawing/2014/main" id="{1A546F03-4139-AA75-2043-943C45F5A4F2}"/>
              </a:ext>
            </a:extLst>
          </p:cNvPr>
          <p:cNvSpPr txBox="1"/>
          <p:nvPr/>
        </p:nvSpPr>
        <p:spPr>
          <a:xfrm>
            <a:off x="3452747" y="3813544"/>
            <a:ext cx="14364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 anchor="ctr">
            <a:no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pl-PL" sz="1000" b="1" dirty="0"/>
              <a:t>+3 989</a:t>
            </a:r>
          </a:p>
        </p:txBody>
      </p:sp>
      <p:cxnSp>
        <p:nvCxnSpPr>
          <p:cNvPr id="20" name="Łącznik prosty 19">
            <a:extLst>
              <a:ext uri="{FF2B5EF4-FFF2-40B4-BE49-F238E27FC236}">
                <a16:creationId xmlns:a16="http://schemas.microsoft.com/office/drawing/2014/main" id="{F7556AC1-7EAF-83DF-00BF-3FBB85C66A2B}"/>
              </a:ext>
            </a:extLst>
          </p:cNvPr>
          <p:cNvCxnSpPr>
            <a:cxnSpLocks/>
          </p:cNvCxnSpPr>
          <p:nvPr/>
        </p:nvCxnSpPr>
        <p:spPr>
          <a:xfrm>
            <a:off x="9321799" y="2098235"/>
            <a:ext cx="0" cy="363600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1" name="pole tekstowe 20">
            <a:extLst>
              <a:ext uri="{FF2B5EF4-FFF2-40B4-BE49-F238E27FC236}">
                <a16:creationId xmlns:a16="http://schemas.microsoft.com/office/drawing/2014/main" id="{653364E3-C48E-EC4F-3886-56BEB3DF5B5C}"/>
              </a:ext>
            </a:extLst>
          </p:cNvPr>
          <p:cNvSpPr txBox="1"/>
          <p:nvPr/>
        </p:nvSpPr>
        <p:spPr>
          <a:xfrm>
            <a:off x="7713807" y="3334310"/>
            <a:ext cx="396000" cy="44004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 anchor="ctr">
            <a:no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endParaRPr lang="pl-PL" sz="1000" b="1" dirty="0"/>
          </a:p>
        </p:txBody>
      </p:sp>
      <p:sp>
        <p:nvSpPr>
          <p:cNvPr id="22" name="pole tekstowe 21">
            <a:extLst>
              <a:ext uri="{FF2B5EF4-FFF2-40B4-BE49-F238E27FC236}">
                <a16:creationId xmlns:a16="http://schemas.microsoft.com/office/drawing/2014/main" id="{46AA89C9-5B8A-B776-DABE-259CB3A79872}"/>
              </a:ext>
            </a:extLst>
          </p:cNvPr>
          <p:cNvSpPr txBox="1"/>
          <p:nvPr/>
        </p:nvSpPr>
        <p:spPr>
          <a:xfrm>
            <a:off x="8111283" y="3813544"/>
            <a:ext cx="756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 anchor="ctr">
            <a:no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pl-PL" sz="1000" b="1" dirty="0"/>
              <a:t>+2 111</a:t>
            </a:r>
          </a:p>
        </p:txBody>
      </p:sp>
      <p:sp>
        <p:nvSpPr>
          <p:cNvPr id="23" name="Prostokąt 22">
            <a:extLst>
              <a:ext uri="{FF2B5EF4-FFF2-40B4-BE49-F238E27FC236}">
                <a16:creationId xmlns:a16="http://schemas.microsoft.com/office/drawing/2014/main" id="{DA9AC59D-BCB1-F184-5919-C227199DB5A8}"/>
              </a:ext>
            </a:extLst>
          </p:cNvPr>
          <p:cNvSpPr/>
          <p:nvPr/>
        </p:nvSpPr>
        <p:spPr>
          <a:xfrm>
            <a:off x="2661844" y="1624050"/>
            <a:ext cx="397745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2026</a:t>
            </a:r>
          </a:p>
        </p:txBody>
      </p:sp>
      <p:sp>
        <p:nvSpPr>
          <p:cNvPr id="24" name="Prostokąt 23">
            <a:extLst>
              <a:ext uri="{FF2B5EF4-FFF2-40B4-BE49-F238E27FC236}">
                <a16:creationId xmlns:a16="http://schemas.microsoft.com/office/drawing/2014/main" id="{49ED1F76-71F1-AC38-866F-CBAA1F757C77}"/>
              </a:ext>
            </a:extLst>
          </p:cNvPr>
          <p:cNvSpPr/>
          <p:nvPr/>
        </p:nvSpPr>
        <p:spPr>
          <a:xfrm>
            <a:off x="6876899" y="1624050"/>
            <a:ext cx="48960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2034</a:t>
            </a:r>
          </a:p>
        </p:txBody>
      </p:sp>
      <p:sp>
        <p:nvSpPr>
          <p:cNvPr id="25" name="pole tekstowe 24">
            <a:extLst>
              <a:ext uri="{FF2B5EF4-FFF2-40B4-BE49-F238E27FC236}">
                <a16:creationId xmlns:a16="http://schemas.microsoft.com/office/drawing/2014/main" id="{0D0EBFBC-FA68-5B90-D4E0-B0E51099086B}"/>
              </a:ext>
            </a:extLst>
          </p:cNvPr>
          <p:cNvSpPr txBox="1"/>
          <p:nvPr/>
        </p:nvSpPr>
        <p:spPr>
          <a:xfrm>
            <a:off x="8125217" y="3328393"/>
            <a:ext cx="587499" cy="44004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pl-PL" sz="1000" b="1" dirty="0"/>
              <a:t>+1 083</a:t>
            </a:r>
          </a:p>
        </p:txBody>
      </p:sp>
      <p:sp>
        <p:nvSpPr>
          <p:cNvPr id="26" name="pole tekstowe 25">
            <a:extLst>
              <a:ext uri="{FF2B5EF4-FFF2-40B4-BE49-F238E27FC236}">
                <a16:creationId xmlns:a16="http://schemas.microsoft.com/office/drawing/2014/main" id="{DF2E05F5-FF6F-F16D-9BAA-83D6A5EA63EA}"/>
              </a:ext>
            </a:extLst>
          </p:cNvPr>
          <p:cNvSpPr txBox="1"/>
          <p:nvPr/>
        </p:nvSpPr>
        <p:spPr>
          <a:xfrm>
            <a:off x="6885807" y="2843512"/>
            <a:ext cx="828000" cy="44004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 anchor="ctr">
            <a:no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pl-PL" sz="1000" b="1" dirty="0"/>
              <a:t>+2 310</a:t>
            </a:r>
          </a:p>
        </p:txBody>
      </p:sp>
      <p:sp>
        <p:nvSpPr>
          <p:cNvPr id="27" name="pole tekstowe 26">
            <a:extLst>
              <a:ext uri="{FF2B5EF4-FFF2-40B4-BE49-F238E27FC236}">
                <a16:creationId xmlns:a16="http://schemas.microsoft.com/office/drawing/2014/main" id="{A745DBC9-AD2E-17D2-7BF0-F3FD2F7EF2F0}"/>
              </a:ext>
            </a:extLst>
          </p:cNvPr>
          <p:cNvSpPr txBox="1"/>
          <p:nvPr/>
        </p:nvSpPr>
        <p:spPr>
          <a:xfrm>
            <a:off x="671519" y="4368813"/>
            <a:ext cx="1714334" cy="44004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ctr">
            <a:no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pl-PL" sz="1100" b="1" dirty="0"/>
              <a:t>DSR</a:t>
            </a:r>
          </a:p>
        </p:txBody>
      </p:sp>
      <p:cxnSp>
        <p:nvCxnSpPr>
          <p:cNvPr id="28" name="Łącznik prosty 27">
            <a:extLst>
              <a:ext uri="{FF2B5EF4-FFF2-40B4-BE49-F238E27FC236}">
                <a16:creationId xmlns:a16="http://schemas.microsoft.com/office/drawing/2014/main" id="{E89B8AD5-E634-FAF7-8418-4F91B55A782A}"/>
              </a:ext>
            </a:extLst>
          </p:cNvPr>
          <p:cNvCxnSpPr/>
          <p:nvPr/>
        </p:nvCxnSpPr>
        <p:spPr>
          <a:xfrm flipV="1">
            <a:off x="2385853" y="4607119"/>
            <a:ext cx="9247468" cy="365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pole tekstowe 28">
            <a:extLst>
              <a:ext uri="{FF2B5EF4-FFF2-40B4-BE49-F238E27FC236}">
                <a16:creationId xmlns:a16="http://schemas.microsoft.com/office/drawing/2014/main" id="{41F06779-DCEF-5970-3080-3616DFDE5DB2}"/>
              </a:ext>
            </a:extLst>
          </p:cNvPr>
          <p:cNvSpPr txBox="1"/>
          <p:nvPr/>
        </p:nvSpPr>
        <p:spPr>
          <a:xfrm>
            <a:off x="9224203" y="4361028"/>
            <a:ext cx="540000" cy="44004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pl-PL" sz="1000" b="1" dirty="0"/>
              <a:t>+1 000</a:t>
            </a:r>
          </a:p>
        </p:txBody>
      </p:sp>
      <p:sp>
        <p:nvSpPr>
          <p:cNvPr id="30" name="pole tekstowe 29">
            <a:extLst>
              <a:ext uri="{FF2B5EF4-FFF2-40B4-BE49-F238E27FC236}">
                <a16:creationId xmlns:a16="http://schemas.microsoft.com/office/drawing/2014/main" id="{A44FEC01-6055-3C27-404C-C89910D37523}"/>
              </a:ext>
            </a:extLst>
          </p:cNvPr>
          <p:cNvSpPr txBox="1"/>
          <p:nvPr/>
        </p:nvSpPr>
        <p:spPr>
          <a:xfrm>
            <a:off x="4902108" y="4371186"/>
            <a:ext cx="360000" cy="44004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 anchor="ctr">
            <a:no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endParaRPr lang="pl-PL" sz="1000" b="1" dirty="0"/>
          </a:p>
        </p:txBody>
      </p:sp>
      <p:sp>
        <p:nvSpPr>
          <p:cNvPr id="31" name="pole tekstowe 30">
            <a:extLst>
              <a:ext uri="{FF2B5EF4-FFF2-40B4-BE49-F238E27FC236}">
                <a16:creationId xmlns:a16="http://schemas.microsoft.com/office/drawing/2014/main" id="{5B29DFA6-EAF6-4EB3-7287-80E148180CE8}"/>
              </a:ext>
            </a:extLst>
          </p:cNvPr>
          <p:cNvSpPr txBox="1"/>
          <p:nvPr/>
        </p:nvSpPr>
        <p:spPr>
          <a:xfrm>
            <a:off x="8867283" y="4362505"/>
            <a:ext cx="360000" cy="44004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 anchor="ctr">
            <a:no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endParaRPr lang="pl-PL" sz="1000" b="1" dirty="0"/>
          </a:p>
        </p:txBody>
      </p:sp>
      <p:sp>
        <p:nvSpPr>
          <p:cNvPr id="32" name="pole tekstowe 31">
            <a:extLst>
              <a:ext uri="{FF2B5EF4-FFF2-40B4-BE49-F238E27FC236}">
                <a16:creationId xmlns:a16="http://schemas.microsoft.com/office/drawing/2014/main" id="{65CDDEB7-22D9-F7E6-04EA-272724DCA5B9}"/>
              </a:ext>
            </a:extLst>
          </p:cNvPr>
          <p:cNvSpPr txBox="1"/>
          <p:nvPr/>
        </p:nvSpPr>
        <p:spPr>
          <a:xfrm>
            <a:off x="5259028" y="4853109"/>
            <a:ext cx="468000" cy="4392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 anchor="ctr">
            <a:no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endParaRPr lang="pl-PL" sz="1000" b="1" dirty="0"/>
          </a:p>
        </p:txBody>
      </p:sp>
      <p:sp>
        <p:nvSpPr>
          <p:cNvPr id="33" name="pole tekstowe 32">
            <a:extLst>
              <a:ext uri="{FF2B5EF4-FFF2-40B4-BE49-F238E27FC236}">
                <a16:creationId xmlns:a16="http://schemas.microsoft.com/office/drawing/2014/main" id="{836673E9-B7F6-FCBE-1954-35CD0600AF7A}"/>
              </a:ext>
            </a:extLst>
          </p:cNvPr>
          <p:cNvSpPr txBox="1"/>
          <p:nvPr/>
        </p:nvSpPr>
        <p:spPr>
          <a:xfrm>
            <a:off x="9224203" y="4853109"/>
            <a:ext cx="504000" cy="4392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 anchor="ctr">
            <a:no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endParaRPr lang="pl-PL" sz="1000" b="1" dirty="0"/>
          </a:p>
        </p:txBody>
      </p:sp>
      <p:sp>
        <p:nvSpPr>
          <p:cNvPr id="34" name="pole tekstowe 33">
            <a:extLst>
              <a:ext uri="{FF2B5EF4-FFF2-40B4-BE49-F238E27FC236}">
                <a16:creationId xmlns:a16="http://schemas.microsoft.com/office/drawing/2014/main" id="{F75E5579-5319-76AF-6978-DE260E8AC9CF}"/>
              </a:ext>
            </a:extLst>
          </p:cNvPr>
          <p:cNvSpPr txBox="1"/>
          <p:nvPr/>
        </p:nvSpPr>
        <p:spPr>
          <a:xfrm>
            <a:off x="9732572" y="4850212"/>
            <a:ext cx="540000" cy="44004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pl-PL" sz="1000" b="1" dirty="0"/>
              <a:t>+1 400</a:t>
            </a:r>
          </a:p>
        </p:txBody>
      </p:sp>
      <p:sp>
        <p:nvSpPr>
          <p:cNvPr id="35" name="pole tekstowe 34">
            <a:extLst>
              <a:ext uri="{FF2B5EF4-FFF2-40B4-BE49-F238E27FC236}">
                <a16:creationId xmlns:a16="http://schemas.microsoft.com/office/drawing/2014/main" id="{D157A20A-5ED7-373F-2402-BE72BCE28D2A}"/>
              </a:ext>
            </a:extLst>
          </p:cNvPr>
          <p:cNvSpPr txBox="1"/>
          <p:nvPr/>
        </p:nvSpPr>
        <p:spPr>
          <a:xfrm>
            <a:off x="5727028" y="4846705"/>
            <a:ext cx="540000" cy="44004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pl-PL" sz="1000" b="1" dirty="0"/>
              <a:t>+1 300</a:t>
            </a:r>
          </a:p>
        </p:txBody>
      </p:sp>
      <p:sp>
        <p:nvSpPr>
          <p:cNvPr id="36" name="pole tekstowe 35">
            <a:extLst>
              <a:ext uri="{FF2B5EF4-FFF2-40B4-BE49-F238E27FC236}">
                <a16:creationId xmlns:a16="http://schemas.microsoft.com/office/drawing/2014/main" id="{65B6A080-835E-A1B2-0977-90C10C5FDBFF}"/>
              </a:ext>
            </a:extLst>
          </p:cNvPr>
          <p:cNvSpPr txBox="1"/>
          <p:nvPr/>
        </p:nvSpPr>
        <p:spPr>
          <a:xfrm>
            <a:off x="5259028" y="4372029"/>
            <a:ext cx="540000" cy="44004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pl-PL" sz="1000" b="1" dirty="0"/>
              <a:t>+1 000</a:t>
            </a:r>
          </a:p>
        </p:txBody>
      </p:sp>
      <p:sp>
        <p:nvSpPr>
          <p:cNvPr id="37" name="pole tekstowe 36">
            <a:extLst>
              <a:ext uri="{FF2B5EF4-FFF2-40B4-BE49-F238E27FC236}">
                <a16:creationId xmlns:a16="http://schemas.microsoft.com/office/drawing/2014/main" id="{BA339D4F-C0F0-4F7F-035D-56A8658A70E3}"/>
              </a:ext>
            </a:extLst>
          </p:cNvPr>
          <p:cNvSpPr txBox="1"/>
          <p:nvPr/>
        </p:nvSpPr>
        <p:spPr>
          <a:xfrm>
            <a:off x="3465360" y="2833539"/>
            <a:ext cx="3600" cy="44004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 anchor="ctr">
            <a:no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endParaRPr lang="pl-PL" sz="1000" b="1" dirty="0"/>
          </a:p>
        </p:txBody>
      </p:sp>
      <p:sp>
        <p:nvSpPr>
          <p:cNvPr id="38" name="pole tekstowe 37">
            <a:extLst>
              <a:ext uri="{FF2B5EF4-FFF2-40B4-BE49-F238E27FC236}">
                <a16:creationId xmlns:a16="http://schemas.microsoft.com/office/drawing/2014/main" id="{9C204532-387F-991D-4A70-8C119AEF186B}"/>
              </a:ext>
            </a:extLst>
          </p:cNvPr>
          <p:cNvSpPr txBox="1"/>
          <p:nvPr/>
        </p:nvSpPr>
        <p:spPr>
          <a:xfrm>
            <a:off x="3493282" y="2849358"/>
            <a:ext cx="396000" cy="44004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pl-PL" sz="1000" b="1" dirty="0"/>
              <a:t>+0</a:t>
            </a:r>
          </a:p>
        </p:txBody>
      </p:sp>
      <p:sp>
        <p:nvSpPr>
          <p:cNvPr id="39" name="pole tekstowe 38">
            <a:extLst>
              <a:ext uri="{FF2B5EF4-FFF2-40B4-BE49-F238E27FC236}">
                <a16:creationId xmlns:a16="http://schemas.microsoft.com/office/drawing/2014/main" id="{21C56AB5-C03B-42AE-A5F6-54875484C439}"/>
              </a:ext>
            </a:extLst>
          </p:cNvPr>
          <p:cNvSpPr txBox="1"/>
          <p:nvPr/>
        </p:nvSpPr>
        <p:spPr>
          <a:xfrm>
            <a:off x="3494960" y="3324590"/>
            <a:ext cx="396000" cy="44004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pl-PL" sz="1000" b="1" dirty="0"/>
              <a:t>+0</a:t>
            </a:r>
          </a:p>
        </p:txBody>
      </p:sp>
      <p:sp>
        <p:nvSpPr>
          <p:cNvPr id="40" name="pole tekstowe 39">
            <a:extLst>
              <a:ext uri="{FF2B5EF4-FFF2-40B4-BE49-F238E27FC236}">
                <a16:creationId xmlns:a16="http://schemas.microsoft.com/office/drawing/2014/main" id="{3A28D6FF-FDA2-44CD-C211-84F0C5E670DE}"/>
              </a:ext>
            </a:extLst>
          </p:cNvPr>
          <p:cNvSpPr txBox="1"/>
          <p:nvPr/>
        </p:nvSpPr>
        <p:spPr>
          <a:xfrm>
            <a:off x="3465360" y="3298082"/>
            <a:ext cx="3600" cy="44004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 anchor="ctr">
            <a:no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endParaRPr lang="pl-PL" sz="1000" b="1" dirty="0"/>
          </a:p>
        </p:txBody>
      </p:sp>
      <p:sp>
        <p:nvSpPr>
          <p:cNvPr id="41" name="pole tekstowe 40">
            <a:extLst>
              <a:ext uri="{FF2B5EF4-FFF2-40B4-BE49-F238E27FC236}">
                <a16:creationId xmlns:a16="http://schemas.microsoft.com/office/drawing/2014/main" id="{7740ABAE-C956-F60A-49C6-0498573707D1}"/>
              </a:ext>
            </a:extLst>
          </p:cNvPr>
          <p:cNvSpPr txBox="1"/>
          <p:nvPr/>
        </p:nvSpPr>
        <p:spPr>
          <a:xfrm>
            <a:off x="3452747" y="2360554"/>
            <a:ext cx="1224000" cy="44004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 anchor="ctr">
            <a:no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pl-PL" sz="1000" b="1" dirty="0"/>
              <a:t>-3 400</a:t>
            </a:r>
          </a:p>
        </p:txBody>
      </p:sp>
      <p:sp>
        <p:nvSpPr>
          <p:cNvPr id="42" name="pole tekstowe 41">
            <a:extLst>
              <a:ext uri="{FF2B5EF4-FFF2-40B4-BE49-F238E27FC236}">
                <a16:creationId xmlns:a16="http://schemas.microsoft.com/office/drawing/2014/main" id="{863FE02F-708C-51F2-100D-6EE55DAC2771}"/>
              </a:ext>
            </a:extLst>
          </p:cNvPr>
          <p:cNvSpPr txBox="1"/>
          <p:nvPr/>
        </p:nvSpPr>
        <p:spPr>
          <a:xfrm>
            <a:off x="6885807" y="2360554"/>
            <a:ext cx="2448000" cy="44004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 anchor="ctr">
            <a:no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pl-PL" sz="1000" b="1" dirty="0"/>
              <a:t>-6 800</a:t>
            </a:r>
          </a:p>
        </p:txBody>
      </p:sp>
    </p:spTree>
    <p:extLst>
      <p:ext uri="{BB962C8B-B14F-4D97-AF65-F5344CB8AC3E}">
        <p14:creationId xmlns:p14="http://schemas.microsoft.com/office/powerpoint/2010/main" val="31298363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99448509-4E12-420C-8B07-1AE10A89411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35764" y="2865499"/>
            <a:ext cx="10320471" cy="1127002"/>
          </a:xfrm>
        </p:spPr>
        <p:txBody>
          <a:bodyPr/>
          <a:lstStyle/>
          <a:p>
            <a:r>
              <a:rPr lang="pl-PL" sz="4000" dirty="0"/>
              <a:t>Dziękuję za uwagę</a:t>
            </a:r>
          </a:p>
        </p:txBody>
      </p:sp>
    </p:spTree>
    <p:extLst>
      <p:ext uri="{BB962C8B-B14F-4D97-AF65-F5344CB8AC3E}">
        <p14:creationId xmlns:p14="http://schemas.microsoft.com/office/powerpoint/2010/main" val="26815301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8C10E83B-E718-4C94-88DE-367D2CD9A70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14350" y="211874"/>
            <a:ext cx="11258549" cy="666750"/>
          </a:xfrm>
        </p:spPr>
        <p:txBody>
          <a:bodyPr>
            <a:normAutofit/>
          </a:bodyPr>
          <a:lstStyle/>
          <a:p>
            <a:r>
              <a:rPr lang="pl-PL" sz="3200" b="1" dirty="0"/>
              <a:t>Praca KSE przy rosnącym udziale </a:t>
            </a:r>
            <a:r>
              <a:rPr lang="pl-PL" sz="3200" b="1" dirty="0">
                <a:cs typeface="Arial"/>
              </a:rPr>
              <a:t>generacji </a:t>
            </a:r>
            <a:r>
              <a:rPr lang="pl-PL" sz="3200" b="1" dirty="0"/>
              <a:t>OZE</a:t>
            </a: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42BFDCB6-CAC3-4A6B-8B66-5509C2E23D05}"/>
              </a:ext>
            </a:extLst>
          </p:cNvPr>
          <p:cNvSpPr/>
          <p:nvPr/>
        </p:nvSpPr>
        <p:spPr>
          <a:xfrm>
            <a:off x="380999" y="1010397"/>
            <a:ext cx="11506201" cy="4716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pl-PL" b="1" dirty="0"/>
              <a:t>W ostatnich latach do KSE przyłączonych zostało kilkanaście tysięcy MW mocy źródeł odnawialnych</a:t>
            </a:r>
          </a:p>
          <a:p>
            <a:pPr marL="742950" lvl="1" indent="-2857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chemeClr val="tx1">
                    <a:lumMod val="50000"/>
                  </a:schemeClr>
                </a:solidFill>
              </a:rPr>
              <a:t>Obecnie moc osiągalna źródeł fotowoltaicznych (</a:t>
            </a:r>
            <a:r>
              <a:rPr lang="pl-PL" sz="1400" b="1" dirty="0">
                <a:solidFill>
                  <a:schemeClr val="tx1">
                    <a:lumMod val="50000"/>
                  </a:schemeClr>
                </a:solidFill>
              </a:rPr>
              <a:t>PV</a:t>
            </a:r>
            <a:r>
              <a:rPr lang="pl-PL" sz="1400" dirty="0">
                <a:solidFill>
                  <a:schemeClr val="tx1">
                    <a:lumMod val="50000"/>
                  </a:schemeClr>
                </a:solidFill>
              </a:rPr>
              <a:t>) to około </a:t>
            </a:r>
            <a:r>
              <a:rPr lang="pl-PL" sz="1400" b="1" dirty="0">
                <a:solidFill>
                  <a:schemeClr val="tx1">
                    <a:lumMod val="50000"/>
                  </a:schemeClr>
                </a:solidFill>
              </a:rPr>
              <a:t>18 GW </a:t>
            </a:r>
          </a:p>
          <a:p>
            <a:pPr marL="1200150" lvl="2" indent="-2857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pl-PL" sz="1200" dirty="0">
                <a:solidFill>
                  <a:schemeClr val="bg2">
                    <a:lumMod val="50000"/>
                  </a:schemeClr>
                </a:solidFill>
              </a:rPr>
              <a:t>rekord chwilowej produkcji PV to ok. </a:t>
            </a:r>
            <a:r>
              <a:rPr lang="pl-PL" sz="1200" b="1" dirty="0">
                <a:solidFill>
                  <a:schemeClr val="bg2">
                    <a:lumMod val="50000"/>
                  </a:schemeClr>
                </a:solidFill>
              </a:rPr>
              <a:t>11,1 GW</a:t>
            </a:r>
            <a:r>
              <a:rPr lang="pl-PL" sz="1200" dirty="0">
                <a:solidFill>
                  <a:schemeClr val="bg2">
                    <a:lumMod val="50000"/>
                  </a:schemeClr>
                </a:solidFill>
              </a:rPr>
              <a:t>, tj. ok. </a:t>
            </a:r>
            <a:r>
              <a:rPr lang="pl-PL" sz="1200" b="1" dirty="0">
                <a:solidFill>
                  <a:schemeClr val="bg2">
                    <a:lumMod val="50000"/>
                  </a:schemeClr>
                </a:solidFill>
              </a:rPr>
              <a:t>62%</a:t>
            </a:r>
            <a:r>
              <a:rPr lang="pl-PL" sz="1200" dirty="0">
                <a:solidFill>
                  <a:schemeClr val="bg2">
                    <a:lumMod val="50000"/>
                  </a:schemeClr>
                </a:solidFill>
              </a:rPr>
              <a:t> mocy zainstalowanej.</a:t>
            </a:r>
          </a:p>
          <a:p>
            <a:pPr marL="742950" lvl="1" indent="-2857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chemeClr val="tx1">
                    <a:lumMod val="50000"/>
                  </a:schemeClr>
                </a:solidFill>
              </a:rPr>
              <a:t>Moc osiągalna farm wiatrowych (</a:t>
            </a:r>
            <a:r>
              <a:rPr lang="pl-PL" sz="1400" b="1" dirty="0">
                <a:solidFill>
                  <a:schemeClr val="tx1">
                    <a:lumMod val="50000"/>
                  </a:schemeClr>
                </a:solidFill>
              </a:rPr>
              <a:t>FW</a:t>
            </a:r>
            <a:r>
              <a:rPr lang="pl-PL" sz="1400" dirty="0">
                <a:solidFill>
                  <a:schemeClr val="tx1">
                    <a:lumMod val="50000"/>
                  </a:schemeClr>
                </a:solidFill>
              </a:rPr>
              <a:t>) to około </a:t>
            </a:r>
            <a:r>
              <a:rPr lang="pl-PL" sz="1400" b="1" dirty="0">
                <a:solidFill>
                  <a:schemeClr val="tx1">
                    <a:lumMod val="50000"/>
                  </a:schemeClr>
                </a:solidFill>
              </a:rPr>
              <a:t>10 GW </a:t>
            </a:r>
          </a:p>
          <a:p>
            <a:pPr marL="1200150" lvl="2" indent="-2857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pl-PL" sz="1200" dirty="0">
                <a:solidFill>
                  <a:schemeClr val="bg2">
                    <a:lumMod val="50000"/>
                  </a:schemeClr>
                </a:solidFill>
              </a:rPr>
              <a:t>rekord chwilowej produkcji FW to ok. </a:t>
            </a:r>
            <a:r>
              <a:rPr lang="pl-PL" sz="1200" b="1" dirty="0">
                <a:solidFill>
                  <a:schemeClr val="bg2">
                    <a:lumMod val="50000"/>
                  </a:schemeClr>
                </a:solidFill>
              </a:rPr>
              <a:t>8,5 GW</a:t>
            </a:r>
            <a:r>
              <a:rPr lang="pl-PL" sz="1200" dirty="0">
                <a:solidFill>
                  <a:schemeClr val="bg2">
                    <a:lumMod val="50000"/>
                  </a:schemeClr>
                </a:solidFill>
              </a:rPr>
              <a:t>, tj. ok. </a:t>
            </a:r>
            <a:r>
              <a:rPr lang="pl-PL" sz="1200" b="1" dirty="0">
                <a:solidFill>
                  <a:schemeClr val="bg2">
                    <a:lumMod val="50000"/>
                  </a:schemeClr>
                </a:solidFill>
              </a:rPr>
              <a:t>85% </a:t>
            </a:r>
            <a:r>
              <a:rPr lang="pl-PL" sz="1200" dirty="0">
                <a:solidFill>
                  <a:schemeClr val="bg2">
                    <a:lumMod val="50000"/>
                  </a:schemeClr>
                </a:solidFill>
              </a:rPr>
              <a:t>mocy zainstalowanej.</a:t>
            </a:r>
          </a:p>
          <a:p>
            <a:pPr marL="742950" lvl="1" indent="-2857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chemeClr val="tx1">
                    <a:lumMod val="50000"/>
                  </a:schemeClr>
                </a:solidFill>
              </a:rPr>
              <a:t>Sumarycznie rekordowa chwilowa generacja OZE to ok. </a:t>
            </a:r>
            <a:r>
              <a:rPr lang="pl-PL" sz="1400" b="1" dirty="0">
                <a:solidFill>
                  <a:schemeClr val="tx1">
                    <a:lumMod val="50000"/>
                  </a:schemeClr>
                </a:solidFill>
              </a:rPr>
              <a:t>16 GW</a:t>
            </a:r>
            <a:endParaRPr lang="pl-PL" sz="1400" dirty="0">
              <a:solidFill>
                <a:schemeClr val="tx1">
                  <a:lumMod val="50000"/>
                </a:schemeClr>
              </a:solidFill>
            </a:endParaRPr>
          </a:p>
          <a:p>
            <a:pPr marL="1200150" lvl="2" indent="-2857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pl-PL" sz="1200" dirty="0">
                <a:solidFill>
                  <a:schemeClr val="bg2">
                    <a:lumMod val="50000"/>
                  </a:schemeClr>
                </a:solidFill>
              </a:rPr>
              <a:t>rekord chwilowej produkcji OZE pokrywał </a:t>
            </a:r>
            <a:r>
              <a:rPr lang="pl-PL" sz="1200" b="1" dirty="0">
                <a:solidFill>
                  <a:schemeClr val="bg2">
                    <a:lumMod val="50000"/>
                  </a:schemeClr>
                </a:solidFill>
              </a:rPr>
              <a:t>ok. 80%</a:t>
            </a:r>
            <a:r>
              <a:rPr lang="pl-PL" sz="1200" dirty="0">
                <a:solidFill>
                  <a:schemeClr val="bg2">
                    <a:lumMod val="50000"/>
                  </a:schemeClr>
                </a:solidFill>
              </a:rPr>
              <a:t> krajowego zapotrzebowania (w dniu 29.03.2024)</a:t>
            </a:r>
          </a:p>
          <a:p>
            <a:pPr marL="1200150" lvl="2" indent="-2857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pl-PL" sz="1200" dirty="0">
                <a:solidFill>
                  <a:schemeClr val="bg2">
                    <a:lumMod val="50000"/>
                  </a:schemeClr>
                </a:solidFill>
              </a:rPr>
              <a:t>Zdarzają się także okresy, kiedy generacja OZE osiąga bardzo niskie poziomy, nie przekraczając 500 MW (ok. 4% godzin w 2023)</a:t>
            </a:r>
          </a:p>
          <a:p>
            <a:pPr marL="1200150" lvl="2" indent="-2857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pl-PL" sz="1200" dirty="0">
              <a:solidFill>
                <a:schemeClr val="bg2">
                  <a:lumMod val="50000"/>
                </a:schemeClr>
              </a:solidFill>
            </a:endParaRPr>
          </a:p>
          <a:p>
            <a:pPr marL="285750" indent="-285750"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pl-PL" b="1" dirty="0"/>
              <a:t>Źródła konwencjonalne wspierają integrację OZE w zakresie bezpieczeństwa dostaw energii</a:t>
            </a:r>
          </a:p>
          <a:p>
            <a:pPr marL="742950" lvl="1" indent="-2857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chemeClr val="tx1">
                    <a:lumMod val="50000"/>
                  </a:schemeClr>
                </a:solidFill>
              </a:rPr>
              <a:t>Określona liczba pracujących bloków konwencjonalnych jest niezbędna dla zapewnienia wymaganych parametrów technicznych pracy KSE: inercja, moc zwarciowa, regulacja napięć, zdolności regulacji mocy, itd.</a:t>
            </a:r>
          </a:p>
          <a:p>
            <a:pPr marL="1200150" lvl="2" indent="-2857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pl-PL" sz="1200" dirty="0">
                <a:solidFill>
                  <a:schemeClr val="bg2">
                    <a:lumMod val="50000"/>
                  </a:schemeClr>
                </a:solidFill>
              </a:rPr>
              <a:t>Spełnianie ograniczeń systemowych (sieciowych i elektrownianych) stanowi warunek konieczny dla zapewnienia bezpieczeństwa dostaw energii elektrycznej</a:t>
            </a:r>
          </a:p>
          <a:p>
            <a:pPr marL="742950" lvl="1" indent="-2857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chemeClr val="tx1">
                    <a:lumMod val="50000"/>
                  </a:schemeClr>
                </a:solidFill>
              </a:rPr>
              <a:t>W KSE pojawiają się naprzemiennie okresy:</a:t>
            </a:r>
          </a:p>
          <a:p>
            <a:pPr marL="1200150" lvl="2" indent="-2857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pl-PL" sz="1200" dirty="0">
                <a:solidFill>
                  <a:schemeClr val="bg2">
                    <a:lumMod val="50000"/>
                  </a:schemeClr>
                </a:solidFill>
              </a:rPr>
              <a:t>Niskiej generacji OZE, za czym idzie potrzeba pracy bloków konwencjonalnych z dużą mocą</a:t>
            </a:r>
          </a:p>
          <a:p>
            <a:pPr marL="1200150" lvl="2" indent="-2857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pl-PL" sz="1200" dirty="0">
                <a:solidFill>
                  <a:schemeClr val="bg2">
                    <a:lumMod val="50000"/>
                  </a:schemeClr>
                </a:solidFill>
              </a:rPr>
              <a:t>Wysokiej generacji OZE, co oznacza konieczność pracy bloków konwencjonalnych na minimach technicznych lub ich odstawiania i uruchamiania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5A92ECF3-6F28-43BF-A341-B959761C58F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152574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az 11">
            <a:extLst>
              <a:ext uri="{FF2B5EF4-FFF2-40B4-BE49-F238E27FC236}">
                <a16:creationId xmlns:a16="http://schemas.microsoft.com/office/drawing/2014/main" id="{948C93A1-DBF9-4C3D-B731-C3C7D515DA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98" y="840412"/>
            <a:ext cx="8260860" cy="4326406"/>
          </a:xfrm>
          <a:prstGeom prst="rect">
            <a:avLst/>
          </a:prstGeom>
        </p:spPr>
      </p:pic>
      <p:sp>
        <p:nvSpPr>
          <p:cNvPr id="10" name="Symbol zastępczy tekstu 9"/>
          <p:cNvSpPr>
            <a:spLocks noGrp="1"/>
          </p:cNvSpPr>
          <p:nvPr>
            <p:ph type="body" sz="quarter" idx="22"/>
          </p:nvPr>
        </p:nvSpPr>
        <p:spPr>
          <a:xfrm>
            <a:off x="167203" y="175078"/>
            <a:ext cx="11763540" cy="666750"/>
          </a:xfrm>
        </p:spPr>
        <p:txBody>
          <a:bodyPr>
            <a:noAutofit/>
          </a:bodyPr>
          <a:lstStyle/>
          <a:p>
            <a:r>
              <a:rPr lang="pl-PL" sz="3000" b="1" dirty="0"/>
              <a:t>Udział źródeł energii w pokryciu krajowego zapotrzebowania</a:t>
            </a:r>
          </a:p>
        </p:txBody>
      </p:sp>
      <p:sp>
        <p:nvSpPr>
          <p:cNvPr id="16" name="Symbol zastępczy tekstu 15">
            <a:extLst>
              <a:ext uri="{FF2B5EF4-FFF2-40B4-BE49-F238E27FC236}">
                <a16:creationId xmlns:a16="http://schemas.microsoft.com/office/drawing/2014/main" id="{7F8641A8-2162-4488-BA1D-D93B21D4955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pl-PL" dirty="0"/>
              <a:t> </a:t>
            </a: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6BA6015E-C3A6-480C-8F63-F10623A62B4D}"/>
              </a:ext>
            </a:extLst>
          </p:cNvPr>
          <p:cNvSpPr txBox="1"/>
          <p:nvPr/>
        </p:nvSpPr>
        <p:spPr>
          <a:xfrm>
            <a:off x="7343664" y="4962258"/>
            <a:ext cx="91723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800" dirty="0">
                <a:solidFill>
                  <a:schemeClr val="bg1">
                    <a:lumMod val="50000"/>
                  </a:schemeClr>
                </a:solidFill>
              </a:rPr>
              <a:t>* dane do 14.04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877F74BB-83E7-41C8-A09C-5A7A95E091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2990" y="3481536"/>
            <a:ext cx="3601242" cy="2488131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A3B016C5-111D-4251-A2B3-72DB4E520A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2990" y="839182"/>
            <a:ext cx="3601242" cy="2488131"/>
          </a:xfrm>
          <a:prstGeom prst="rect">
            <a:avLst/>
          </a:prstGeom>
        </p:spPr>
      </p:pic>
      <p:sp>
        <p:nvSpPr>
          <p:cNvPr id="15" name="pole tekstowe 14">
            <a:extLst>
              <a:ext uri="{FF2B5EF4-FFF2-40B4-BE49-F238E27FC236}">
                <a16:creationId xmlns:a16="http://schemas.microsoft.com/office/drawing/2014/main" id="{BDAD800F-460D-4390-8A93-AAE658F9D2CB}"/>
              </a:ext>
            </a:extLst>
          </p:cNvPr>
          <p:cNvSpPr txBox="1"/>
          <p:nvPr/>
        </p:nvSpPr>
        <p:spPr>
          <a:xfrm>
            <a:off x="8323661" y="5960423"/>
            <a:ext cx="91723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800" dirty="0">
                <a:solidFill>
                  <a:schemeClr val="bg1">
                    <a:lumMod val="50000"/>
                  </a:schemeClr>
                </a:solidFill>
              </a:rPr>
              <a:t>* dane do 14.04</a:t>
            </a:r>
          </a:p>
        </p:txBody>
      </p:sp>
    </p:spTree>
    <p:extLst>
      <p:ext uri="{BB962C8B-B14F-4D97-AF65-F5344CB8AC3E}">
        <p14:creationId xmlns:p14="http://schemas.microsoft.com/office/powerpoint/2010/main" val="28828753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120F73-F497-DF7D-F236-1A202612B6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ymbol zastępczy tekstu 9">
            <a:extLst>
              <a:ext uri="{FF2B5EF4-FFF2-40B4-BE49-F238E27FC236}">
                <a16:creationId xmlns:a16="http://schemas.microsoft.com/office/drawing/2014/main" id="{ADB07119-ECA7-D816-92E5-F479D9C3937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99653" y="124184"/>
            <a:ext cx="11839947" cy="93601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431800" indent="-431800"/>
            <a:r>
              <a:rPr lang="pl-PL" sz="2800" b="1" dirty="0">
                <a:latin typeface="Arial"/>
                <a:ea typeface="Roboto Light"/>
                <a:cs typeface="Arial"/>
              </a:rPr>
              <a:t>Potencjał do przyłączania źródeł OZE w perspektywie do 2030 r.</a:t>
            </a:r>
          </a:p>
          <a:p>
            <a:pPr marL="447675" indent="0">
              <a:buNone/>
            </a:pPr>
            <a:r>
              <a:rPr lang="pl-PL" sz="1400" dirty="0">
                <a:solidFill>
                  <a:srgbClr val="002060"/>
                </a:solidFill>
                <a:latin typeface="Arial"/>
                <a:cs typeface="Arial"/>
              </a:rPr>
              <a:t>Szacunki PSE S.A. na 5.06.2024 na podstawie wydanych i uzgodnionych warunków przyłączenia</a:t>
            </a:r>
            <a:endParaRPr lang="en-GB" sz="1400" dirty="0">
              <a:solidFill>
                <a:srgbClr val="002060"/>
              </a:solidFill>
            </a:endParaRPr>
          </a:p>
          <a:p>
            <a:pPr marL="431800" indent="-431800"/>
            <a:endParaRPr lang="pl-PL" sz="3200" b="1" dirty="0">
              <a:latin typeface="Arial"/>
              <a:ea typeface="Roboto Light"/>
              <a:cs typeface="Arial"/>
            </a:endParaRPr>
          </a:p>
        </p:txBody>
      </p:sp>
      <p:sp>
        <p:nvSpPr>
          <p:cNvPr id="19" name="pole tekstowe 18">
            <a:extLst>
              <a:ext uri="{FF2B5EF4-FFF2-40B4-BE49-F238E27FC236}">
                <a16:creationId xmlns:a16="http://schemas.microsoft.com/office/drawing/2014/main" id="{B214D3C7-0B91-023D-8335-3A5E719E9908}"/>
              </a:ext>
            </a:extLst>
          </p:cNvPr>
          <p:cNvSpPr txBox="1"/>
          <p:nvPr/>
        </p:nvSpPr>
        <p:spPr>
          <a:xfrm>
            <a:off x="3285333" y="4823595"/>
            <a:ext cx="61061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l-PL" dirty="0"/>
              <a:t> </a:t>
            </a:r>
            <a:r>
              <a:rPr lang="pl-PL" b="1" dirty="0">
                <a:solidFill>
                  <a:schemeClr val="accent2"/>
                </a:solidFill>
              </a:rPr>
              <a:t>Potencjalna roczna produkcja energii elektrycznej: </a:t>
            </a:r>
          </a:p>
        </p:txBody>
      </p:sp>
      <p:sp>
        <p:nvSpPr>
          <p:cNvPr id="20" name="Prostokąt: zaokrąglone rogi 19">
            <a:extLst>
              <a:ext uri="{FF2B5EF4-FFF2-40B4-BE49-F238E27FC236}">
                <a16:creationId xmlns:a16="http://schemas.microsoft.com/office/drawing/2014/main" id="{121542A9-0242-4539-03A3-6DC7802D8CC3}"/>
              </a:ext>
            </a:extLst>
          </p:cNvPr>
          <p:cNvSpPr/>
          <p:nvPr/>
        </p:nvSpPr>
        <p:spPr>
          <a:xfrm>
            <a:off x="9520110" y="4714668"/>
            <a:ext cx="1980000" cy="58718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3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400" b="1" dirty="0">
                <a:solidFill>
                  <a:srgbClr val="C00000"/>
                </a:solidFill>
              </a:rPr>
              <a:t>&gt; 140 TWh</a:t>
            </a:r>
          </a:p>
          <a:p>
            <a:pPr algn="ctr"/>
            <a:r>
              <a:rPr lang="pl-PL" sz="1400" b="1" dirty="0">
                <a:solidFill>
                  <a:srgbClr val="C00000"/>
                </a:solidFill>
              </a:rPr>
              <a:t>&gt; 80% zużycia</a:t>
            </a:r>
          </a:p>
        </p:txBody>
      </p:sp>
      <p:sp>
        <p:nvSpPr>
          <p:cNvPr id="29" name="Prostokąt zaokrąglony 41">
            <a:extLst>
              <a:ext uri="{FF2B5EF4-FFF2-40B4-BE49-F238E27FC236}">
                <a16:creationId xmlns:a16="http://schemas.microsoft.com/office/drawing/2014/main" id="{C73E8BA7-42AC-7E34-7BC0-8464C25BF18C}"/>
              </a:ext>
            </a:extLst>
          </p:cNvPr>
          <p:cNvSpPr/>
          <p:nvPr/>
        </p:nvSpPr>
        <p:spPr>
          <a:xfrm>
            <a:off x="9252032" y="1063390"/>
            <a:ext cx="2451100" cy="719373"/>
          </a:xfrm>
          <a:prstGeom prst="roundRect">
            <a:avLst>
              <a:gd name="adj" fmla="val 4151"/>
            </a:avLst>
          </a:prstGeom>
          <a:solidFill>
            <a:srgbClr val="DAE3F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>
                <a:solidFill>
                  <a:srgbClr val="002F67"/>
                </a:solidFill>
              </a:rPr>
              <a:t>Potencjalna moc </a:t>
            </a:r>
            <a:br>
              <a:rPr lang="pl-PL" sz="1400" b="1" dirty="0">
                <a:solidFill>
                  <a:srgbClr val="002F67"/>
                </a:solidFill>
              </a:rPr>
            </a:br>
            <a:r>
              <a:rPr lang="pl-PL" sz="1400" b="1" dirty="0">
                <a:solidFill>
                  <a:srgbClr val="002F67"/>
                </a:solidFill>
              </a:rPr>
              <a:t>do 2030 roku</a:t>
            </a:r>
          </a:p>
        </p:txBody>
      </p:sp>
      <p:sp>
        <p:nvSpPr>
          <p:cNvPr id="27" name="Prostokąt zaokrąglony 39">
            <a:extLst>
              <a:ext uri="{FF2B5EF4-FFF2-40B4-BE49-F238E27FC236}">
                <a16:creationId xmlns:a16="http://schemas.microsoft.com/office/drawing/2014/main" id="{6E7A716B-460D-F2AD-9AEA-2B1F0FE1F4B8}"/>
              </a:ext>
            </a:extLst>
          </p:cNvPr>
          <p:cNvSpPr/>
          <p:nvPr/>
        </p:nvSpPr>
        <p:spPr>
          <a:xfrm>
            <a:off x="3511536" y="1068403"/>
            <a:ext cx="2451100" cy="709348"/>
          </a:xfrm>
          <a:prstGeom prst="roundRect">
            <a:avLst>
              <a:gd name="adj" fmla="val 4151"/>
            </a:avLst>
          </a:prstGeom>
          <a:solidFill>
            <a:srgbClr val="DAE3F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  <a:spcAft>
                <a:spcPts val="1200"/>
              </a:spcAft>
            </a:pPr>
            <a:r>
              <a:rPr lang="pl-PL" sz="1400" b="1" dirty="0">
                <a:solidFill>
                  <a:srgbClr val="002F67"/>
                </a:solidFill>
              </a:rPr>
              <a:t>Istniejące</a:t>
            </a:r>
            <a:br>
              <a:rPr lang="pl-PL" sz="1400" b="1" dirty="0">
                <a:solidFill>
                  <a:srgbClr val="002F67"/>
                </a:solidFill>
              </a:rPr>
            </a:br>
            <a:r>
              <a:rPr lang="pl-PL" sz="1100" dirty="0">
                <a:solidFill>
                  <a:srgbClr val="002F67"/>
                </a:solidFill>
              </a:rPr>
              <a:t>(stan na koniec marca 2024)</a:t>
            </a:r>
            <a:endParaRPr lang="en-GB" sz="1100" dirty="0">
              <a:solidFill>
                <a:srgbClr val="002F67"/>
              </a:solidFill>
            </a:endParaRPr>
          </a:p>
        </p:txBody>
      </p:sp>
      <p:sp>
        <p:nvSpPr>
          <p:cNvPr id="28" name="Prostokąt zaokrąglony 40">
            <a:extLst>
              <a:ext uri="{FF2B5EF4-FFF2-40B4-BE49-F238E27FC236}">
                <a16:creationId xmlns:a16="http://schemas.microsoft.com/office/drawing/2014/main" id="{8C0A1248-8EE6-CA68-D1E3-F11B4AAA4043}"/>
              </a:ext>
            </a:extLst>
          </p:cNvPr>
          <p:cNvSpPr/>
          <p:nvPr/>
        </p:nvSpPr>
        <p:spPr>
          <a:xfrm>
            <a:off x="6381784" y="1067638"/>
            <a:ext cx="2451100" cy="719373"/>
          </a:xfrm>
          <a:prstGeom prst="roundRect">
            <a:avLst>
              <a:gd name="adj" fmla="val 4151"/>
            </a:avLst>
          </a:prstGeom>
          <a:solidFill>
            <a:srgbClr val="DAE3F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>
                <a:solidFill>
                  <a:srgbClr val="002F67"/>
                </a:solidFill>
              </a:rPr>
              <a:t>Planowane, wydane warunki przyłączenia, </a:t>
            </a:r>
            <a:br>
              <a:rPr lang="pl-PL" sz="1400" b="1" dirty="0">
                <a:solidFill>
                  <a:srgbClr val="002F67"/>
                </a:solidFill>
              </a:rPr>
            </a:br>
            <a:r>
              <a:rPr lang="pl-PL" sz="1100" dirty="0">
                <a:solidFill>
                  <a:srgbClr val="002F67"/>
                </a:solidFill>
              </a:rPr>
              <a:t>(bez mikroinstalacji)</a:t>
            </a:r>
          </a:p>
        </p:txBody>
      </p:sp>
      <p:sp>
        <p:nvSpPr>
          <p:cNvPr id="5" name="Prostokąt: zaokrąglone rogi 4">
            <a:extLst>
              <a:ext uri="{FF2B5EF4-FFF2-40B4-BE49-F238E27FC236}">
                <a16:creationId xmlns:a16="http://schemas.microsoft.com/office/drawing/2014/main" id="{DC0020C0-7197-1135-2502-885778AC564A}"/>
              </a:ext>
            </a:extLst>
          </p:cNvPr>
          <p:cNvSpPr/>
          <p:nvPr/>
        </p:nvSpPr>
        <p:spPr>
          <a:xfrm>
            <a:off x="3704355" y="1869785"/>
            <a:ext cx="1980000" cy="612000"/>
          </a:xfrm>
          <a:prstGeom prst="roundRect">
            <a:avLst/>
          </a:prstGeom>
          <a:noFill/>
          <a:ln w="190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>
                <a:solidFill>
                  <a:srgbClr val="002F67"/>
                </a:solidFill>
              </a:rPr>
              <a:t>10,2 GW</a:t>
            </a:r>
          </a:p>
        </p:txBody>
      </p:sp>
      <p:sp>
        <p:nvSpPr>
          <p:cNvPr id="7" name="Prostokąt: zaokrąglone rogi 6">
            <a:extLst>
              <a:ext uri="{FF2B5EF4-FFF2-40B4-BE49-F238E27FC236}">
                <a16:creationId xmlns:a16="http://schemas.microsoft.com/office/drawing/2014/main" id="{73371D7B-6E04-4706-8401-BBACFBD64DB8}"/>
              </a:ext>
            </a:extLst>
          </p:cNvPr>
          <p:cNvSpPr/>
          <p:nvPr/>
        </p:nvSpPr>
        <p:spPr>
          <a:xfrm>
            <a:off x="3704355" y="2560386"/>
            <a:ext cx="1980000" cy="612000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>
                <a:solidFill>
                  <a:srgbClr val="002F67"/>
                </a:solidFill>
              </a:rPr>
              <a:t>0 MW</a:t>
            </a:r>
          </a:p>
        </p:txBody>
      </p:sp>
      <p:sp>
        <p:nvSpPr>
          <p:cNvPr id="8" name="Prostokąt: zaokrąglone rogi 7">
            <a:extLst>
              <a:ext uri="{FF2B5EF4-FFF2-40B4-BE49-F238E27FC236}">
                <a16:creationId xmlns:a16="http://schemas.microsoft.com/office/drawing/2014/main" id="{75F5F19A-893A-9180-9D1A-3AEBA34C85B0}"/>
              </a:ext>
            </a:extLst>
          </p:cNvPr>
          <p:cNvSpPr/>
          <p:nvPr/>
        </p:nvSpPr>
        <p:spPr>
          <a:xfrm>
            <a:off x="3720522" y="3253997"/>
            <a:ext cx="1980000" cy="612000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>
                <a:solidFill>
                  <a:srgbClr val="002F67"/>
                </a:solidFill>
              </a:rPr>
              <a:t>18,3 GW</a:t>
            </a:r>
          </a:p>
        </p:txBody>
      </p:sp>
      <p:sp>
        <p:nvSpPr>
          <p:cNvPr id="9" name="Prostokąt: zaokrąglone rogi 8">
            <a:extLst>
              <a:ext uri="{FF2B5EF4-FFF2-40B4-BE49-F238E27FC236}">
                <a16:creationId xmlns:a16="http://schemas.microsoft.com/office/drawing/2014/main" id="{5D1271E9-F049-7B8F-D66F-3FD57B1F37B6}"/>
              </a:ext>
            </a:extLst>
          </p:cNvPr>
          <p:cNvSpPr/>
          <p:nvPr/>
        </p:nvSpPr>
        <p:spPr>
          <a:xfrm>
            <a:off x="6617334" y="1874871"/>
            <a:ext cx="1980000" cy="612000"/>
          </a:xfrm>
          <a:prstGeom prst="roundRect">
            <a:avLst/>
          </a:prstGeom>
          <a:noFill/>
          <a:ln w="190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>
                <a:solidFill>
                  <a:srgbClr val="002F67"/>
                </a:solidFill>
              </a:rPr>
              <a:t>8,2 GW</a:t>
            </a:r>
          </a:p>
        </p:txBody>
      </p:sp>
      <p:sp>
        <p:nvSpPr>
          <p:cNvPr id="11" name="Prostokąt: zaokrąglone rogi 10">
            <a:extLst>
              <a:ext uri="{FF2B5EF4-FFF2-40B4-BE49-F238E27FC236}">
                <a16:creationId xmlns:a16="http://schemas.microsoft.com/office/drawing/2014/main" id="{8BAB4E69-8722-832B-E532-92C3A24DEBF9}"/>
              </a:ext>
            </a:extLst>
          </p:cNvPr>
          <p:cNvSpPr/>
          <p:nvPr/>
        </p:nvSpPr>
        <p:spPr>
          <a:xfrm>
            <a:off x="6617334" y="2568444"/>
            <a:ext cx="1980000" cy="612000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>
                <a:solidFill>
                  <a:srgbClr val="002F67"/>
                </a:solidFill>
              </a:rPr>
              <a:t>8,5 GW</a:t>
            </a:r>
          </a:p>
        </p:txBody>
      </p:sp>
      <p:sp>
        <p:nvSpPr>
          <p:cNvPr id="12" name="Prostokąt: zaokrąglone rogi 11">
            <a:extLst>
              <a:ext uri="{FF2B5EF4-FFF2-40B4-BE49-F238E27FC236}">
                <a16:creationId xmlns:a16="http://schemas.microsoft.com/office/drawing/2014/main" id="{A0074C9F-DF97-AD4D-E072-1BCC160EFEC5}"/>
              </a:ext>
            </a:extLst>
          </p:cNvPr>
          <p:cNvSpPr/>
          <p:nvPr/>
        </p:nvSpPr>
        <p:spPr>
          <a:xfrm>
            <a:off x="6625417" y="3261899"/>
            <a:ext cx="1980000" cy="612000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>
                <a:solidFill>
                  <a:srgbClr val="002F67"/>
                </a:solidFill>
              </a:rPr>
              <a:t>31,8 GW</a:t>
            </a:r>
          </a:p>
        </p:txBody>
      </p:sp>
      <p:sp>
        <p:nvSpPr>
          <p:cNvPr id="13" name="Strzałka: w prawo 12">
            <a:extLst>
              <a:ext uri="{FF2B5EF4-FFF2-40B4-BE49-F238E27FC236}">
                <a16:creationId xmlns:a16="http://schemas.microsoft.com/office/drawing/2014/main" id="{6DB2202E-4F0E-84F3-5420-9FA7B7904D9F}"/>
              </a:ext>
            </a:extLst>
          </p:cNvPr>
          <p:cNvSpPr/>
          <p:nvPr/>
        </p:nvSpPr>
        <p:spPr>
          <a:xfrm>
            <a:off x="8832884" y="2089311"/>
            <a:ext cx="414216" cy="193964"/>
          </a:xfrm>
          <a:prstGeom prst="rightArrow">
            <a:avLst/>
          </a:prstGeom>
          <a:solidFill>
            <a:srgbClr val="002F67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600" dirty="0">
              <a:solidFill>
                <a:srgbClr val="002F67"/>
              </a:solidFill>
            </a:endParaRPr>
          </a:p>
        </p:txBody>
      </p:sp>
      <p:sp>
        <p:nvSpPr>
          <p:cNvPr id="14" name="Prostokąt: zaokrąglone rogi 13">
            <a:extLst>
              <a:ext uri="{FF2B5EF4-FFF2-40B4-BE49-F238E27FC236}">
                <a16:creationId xmlns:a16="http://schemas.microsoft.com/office/drawing/2014/main" id="{481F430C-B667-EE90-D0A1-650AF7626F99}"/>
              </a:ext>
            </a:extLst>
          </p:cNvPr>
          <p:cNvSpPr/>
          <p:nvPr/>
        </p:nvSpPr>
        <p:spPr>
          <a:xfrm>
            <a:off x="9520110" y="1871815"/>
            <a:ext cx="1980000" cy="612000"/>
          </a:xfrm>
          <a:prstGeom prst="roundRect">
            <a:avLst/>
          </a:prstGeom>
          <a:noFill/>
          <a:ln w="190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>
                <a:solidFill>
                  <a:srgbClr val="002F67"/>
                </a:solidFill>
              </a:rPr>
              <a:t>18,4 GW</a:t>
            </a:r>
          </a:p>
        </p:txBody>
      </p:sp>
      <p:sp>
        <p:nvSpPr>
          <p:cNvPr id="15" name="Prostokąt: zaokrąglone rogi 14">
            <a:extLst>
              <a:ext uri="{FF2B5EF4-FFF2-40B4-BE49-F238E27FC236}">
                <a16:creationId xmlns:a16="http://schemas.microsoft.com/office/drawing/2014/main" id="{FEEBE84C-6781-814F-CF55-4DA0580FC058}"/>
              </a:ext>
            </a:extLst>
          </p:cNvPr>
          <p:cNvSpPr/>
          <p:nvPr/>
        </p:nvSpPr>
        <p:spPr>
          <a:xfrm>
            <a:off x="9520110" y="2560386"/>
            <a:ext cx="1980000" cy="612000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>
                <a:solidFill>
                  <a:srgbClr val="002F67"/>
                </a:solidFill>
              </a:rPr>
              <a:t>8,5 GW</a:t>
            </a:r>
          </a:p>
        </p:txBody>
      </p:sp>
      <p:sp>
        <p:nvSpPr>
          <p:cNvPr id="16" name="Prostokąt: zaokrąglone rogi 15">
            <a:extLst>
              <a:ext uri="{FF2B5EF4-FFF2-40B4-BE49-F238E27FC236}">
                <a16:creationId xmlns:a16="http://schemas.microsoft.com/office/drawing/2014/main" id="{4BC86EA0-BD4D-E644-50DC-17C9C992DE2D}"/>
              </a:ext>
            </a:extLst>
          </p:cNvPr>
          <p:cNvSpPr/>
          <p:nvPr/>
        </p:nvSpPr>
        <p:spPr>
          <a:xfrm>
            <a:off x="9520110" y="3248957"/>
            <a:ext cx="1980000" cy="612000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>
                <a:solidFill>
                  <a:srgbClr val="002F67"/>
                </a:solidFill>
              </a:rPr>
              <a:t>50,1 GW</a:t>
            </a:r>
          </a:p>
        </p:txBody>
      </p:sp>
      <p:sp>
        <p:nvSpPr>
          <p:cNvPr id="17" name="Strzałka: w prawo 16">
            <a:extLst>
              <a:ext uri="{FF2B5EF4-FFF2-40B4-BE49-F238E27FC236}">
                <a16:creationId xmlns:a16="http://schemas.microsoft.com/office/drawing/2014/main" id="{E8EAE2AF-6532-1DD5-BCD7-9712AF50CB79}"/>
              </a:ext>
            </a:extLst>
          </p:cNvPr>
          <p:cNvSpPr/>
          <p:nvPr/>
        </p:nvSpPr>
        <p:spPr>
          <a:xfrm>
            <a:off x="8832884" y="2767406"/>
            <a:ext cx="414216" cy="193964"/>
          </a:xfrm>
          <a:prstGeom prst="rightArrow">
            <a:avLst/>
          </a:prstGeom>
          <a:solidFill>
            <a:srgbClr val="002F67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600" dirty="0">
              <a:solidFill>
                <a:srgbClr val="002F67"/>
              </a:solidFill>
            </a:endParaRPr>
          </a:p>
        </p:txBody>
      </p:sp>
      <p:sp>
        <p:nvSpPr>
          <p:cNvPr id="18" name="Strzałka: w prawo 17">
            <a:extLst>
              <a:ext uri="{FF2B5EF4-FFF2-40B4-BE49-F238E27FC236}">
                <a16:creationId xmlns:a16="http://schemas.microsoft.com/office/drawing/2014/main" id="{21FBF9A2-9E9F-F1FB-A0DF-30F4CEB63E01}"/>
              </a:ext>
            </a:extLst>
          </p:cNvPr>
          <p:cNvSpPr/>
          <p:nvPr/>
        </p:nvSpPr>
        <p:spPr>
          <a:xfrm>
            <a:off x="8832884" y="3445501"/>
            <a:ext cx="414216" cy="193964"/>
          </a:xfrm>
          <a:prstGeom prst="rightArrow">
            <a:avLst/>
          </a:prstGeom>
          <a:solidFill>
            <a:srgbClr val="002F67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600" dirty="0">
              <a:solidFill>
                <a:srgbClr val="002F67"/>
              </a:solidFill>
            </a:endParaRPr>
          </a:p>
        </p:txBody>
      </p:sp>
      <p:sp>
        <p:nvSpPr>
          <p:cNvPr id="21" name="Prostokąt: zaokrąglone rogi 1">
            <a:extLst>
              <a:ext uri="{FF2B5EF4-FFF2-40B4-BE49-F238E27FC236}">
                <a16:creationId xmlns:a16="http://schemas.microsoft.com/office/drawing/2014/main" id="{A360684E-8668-BA59-4FF1-E8B68880517B}"/>
              </a:ext>
            </a:extLst>
          </p:cNvPr>
          <p:cNvSpPr/>
          <p:nvPr/>
        </p:nvSpPr>
        <p:spPr>
          <a:xfrm>
            <a:off x="416250" y="1869785"/>
            <a:ext cx="2740455" cy="612000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/>
              <a:t>Lądowe </a:t>
            </a:r>
            <a:br>
              <a:rPr lang="pl-PL" sz="1600" dirty="0"/>
            </a:br>
            <a:r>
              <a:rPr lang="pl-PL" sz="1600" dirty="0"/>
              <a:t>elektrownie wiatrowe</a:t>
            </a:r>
          </a:p>
        </p:txBody>
      </p:sp>
      <p:sp>
        <p:nvSpPr>
          <p:cNvPr id="22" name="Prostokąt: zaokrąglone rogi 8">
            <a:extLst>
              <a:ext uri="{FF2B5EF4-FFF2-40B4-BE49-F238E27FC236}">
                <a16:creationId xmlns:a16="http://schemas.microsoft.com/office/drawing/2014/main" id="{DC9D97A0-EDB8-1F7A-5DD3-A7374356B9B2}"/>
              </a:ext>
            </a:extLst>
          </p:cNvPr>
          <p:cNvSpPr/>
          <p:nvPr/>
        </p:nvSpPr>
        <p:spPr>
          <a:xfrm>
            <a:off x="416249" y="2557487"/>
            <a:ext cx="2740455" cy="612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/>
              <a:t>Morskie </a:t>
            </a:r>
            <a:br>
              <a:rPr lang="pl-PL" sz="1600" dirty="0"/>
            </a:br>
            <a:r>
              <a:rPr lang="pl-PL" sz="1600" dirty="0"/>
              <a:t>elektrownie wiatrowe</a:t>
            </a:r>
          </a:p>
        </p:txBody>
      </p:sp>
      <p:sp>
        <p:nvSpPr>
          <p:cNvPr id="23" name="Prostokąt: zaokrąglone rogi 9">
            <a:extLst>
              <a:ext uri="{FF2B5EF4-FFF2-40B4-BE49-F238E27FC236}">
                <a16:creationId xmlns:a16="http://schemas.microsoft.com/office/drawing/2014/main" id="{80DC043C-068C-D140-F234-8CE341EAEC47}"/>
              </a:ext>
            </a:extLst>
          </p:cNvPr>
          <p:cNvSpPr/>
          <p:nvPr/>
        </p:nvSpPr>
        <p:spPr>
          <a:xfrm>
            <a:off x="416248" y="3261899"/>
            <a:ext cx="2740455" cy="61200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>
                <a:solidFill>
                  <a:srgbClr val="002F67"/>
                </a:solidFill>
              </a:rPr>
              <a:t>Fotowoltaika</a:t>
            </a:r>
          </a:p>
        </p:txBody>
      </p:sp>
      <p:sp>
        <p:nvSpPr>
          <p:cNvPr id="24" name="Znak plus 23">
            <a:extLst>
              <a:ext uri="{FF2B5EF4-FFF2-40B4-BE49-F238E27FC236}">
                <a16:creationId xmlns:a16="http://schemas.microsoft.com/office/drawing/2014/main" id="{F15AC9C9-D510-3077-DB69-E6BF028CB9DB}"/>
              </a:ext>
            </a:extLst>
          </p:cNvPr>
          <p:cNvSpPr/>
          <p:nvPr/>
        </p:nvSpPr>
        <p:spPr>
          <a:xfrm>
            <a:off x="5970886" y="2036558"/>
            <a:ext cx="360000" cy="268191"/>
          </a:xfrm>
          <a:prstGeom prst="mathPlus">
            <a:avLst>
              <a:gd name="adj1" fmla="val 12355"/>
            </a:avLst>
          </a:prstGeom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25" name="Znak plus 24">
            <a:extLst>
              <a:ext uri="{FF2B5EF4-FFF2-40B4-BE49-F238E27FC236}">
                <a16:creationId xmlns:a16="http://schemas.microsoft.com/office/drawing/2014/main" id="{6FFE4325-BEE9-C030-8D2A-E7AB580A4DA3}"/>
              </a:ext>
            </a:extLst>
          </p:cNvPr>
          <p:cNvSpPr/>
          <p:nvPr/>
        </p:nvSpPr>
        <p:spPr>
          <a:xfrm>
            <a:off x="5978407" y="2725831"/>
            <a:ext cx="360000" cy="268191"/>
          </a:xfrm>
          <a:prstGeom prst="mathPlus">
            <a:avLst>
              <a:gd name="adj1" fmla="val 12355"/>
            </a:avLst>
          </a:prstGeom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26" name="Znak plus 25">
            <a:extLst>
              <a:ext uri="{FF2B5EF4-FFF2-40B4-BE49-F238E27FC236}">
                <a16:creationId xmlns:a16="http://schemas.microsoft.com/office/drawing/2014/main" id="{940BF09A-7E1F-F084-85E5-C7125FAFB140}"/>
              </a:ext>
            </a:extLst>
          </p:cNvPr>
          <p:cNvSpPr/>
          <p:nvPr/>
        </p:nvSpPr>
        <p:spPr>
          <a:xfrm>
            <a:off x="5970886" y="3367821"/>
            <a:ext cx="360000" cy="268191"/>
          </a:xfrm>
          <a:prstGeom prst="mathPlus">
            <a:avLst>
              <a:gd name="adj1" fmla="val 12355"/>
            </a:avLst>
          </a:prstGeom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32" name="Prostokąt: zaokrąglone rogi 31">
            <a:extLst>
              <a:ext uri="{FF2B5EF4-FFF2-40B4-BE49-F238E27FC236}">
                <a16:creationId xmlns:a16="http://schemas.microsoft.com/office/drawing/2014/main" id="{47876978-C7A6-1454-A8A4-6AEA2F43FD5D}"/>
              </a:ext>
            </a:extLst>
          </p:cNvPr>
          <p:cNvSpPr/>
          <p:nvPr/>
        </p:nvSpPr>
        <p:spPr>
          <a:xfrm>
            <a:off x="3747086" y="3944598"/>
            <a:ext cx="1980000" cy="612000"/>
          </a:xfrm>
          <a:prstGeom prst="roundRect">
            <a:avLst/>
          </a:prstGeom>
          <a:solidFill>
            <a:srgbClr val="E9F7FD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 dirty="0">
                <a:solidFill>
                  <a:srgbClr val="002F67"/>
                </a:solidFill>
              </a:rPr>
              <a:t>28,5 GW</a:t>
            </a:r>
          </a:p>
        </p:txBody>
      </p:sp>
      <p:sp>
        <p:nvSpPr>
          <p:cNvPr id="33" name="Prostokąt: zaokrąglone rogi 32">
            <a:extLst>
              <a:ext uri="{FF2B5EF4-FFF2-40B4-BE49-F238E27FC236}">
                <a16:creationId xmlns:a16="http://schemas.microsoft.com/office/drawing/2014/main" id="{C8A8B6E1-FD70-0BD3-7E21-AE1D8082E190}"/>
              </a:ext>
            </a:extLst>
          </p:cNvPr>
          <p:cNvSpPr/>
          <p:nvPr/>
        </p:nvSpPr>
        <p:spPr>
          <a:xfrm>
            <a:off x="6617334" y="3950476"/>
            <a:ext cx="1980000" cy="612000"/>
          </a:xfrm>
          <a:prstGeom prst="roundRect">
            <a:avLst/>
          </a:prstGeom>
          <a:solidFill>
            <a:srgbClr val="E9F7FD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 dirty="0">
                <a:solidFill>
                  <a:srgbClr val="002F67"/>
                </a:solidFill>
              </a:rPr>
              <a:t>48,5 GW</a:t>
            </a:r>
          </a:p>
        </p:txBody>
      </p:sp>
      <p:sp>
        <p:nvSpPr>
          <p:cNvPr id="34" name="Prostokąt: zaokrąglone rogi 33">
            <a:extLst>
              <a:ext uri="{FF2B5EF4-FFF2-40B4-BE49-F238E27FC236}">
                <a16:creationId xmlns:a16="http://schemas.microsoft.com/office/drawing/2014/main" id="{94FD7BC5-2946-3872-34B6-6BF9DE3F76C2}"/>
              </a:ext>
            </a:extLst>
          </p:cNvPr>
          <p:cNvSpPr/>
          <p:nvPr/>
        </p:nvSpPr>
        <p:spPr>
          <a:xfrm>
            <a:off x="9520110" y="3933114"/>
            <a:ext cx="1980000" cy="612000"/>
          </a:xfrm>
          <a:prstGeom prst="roundRect">
            <a:avLst/>
          </a:prstGeom>
          <a:solidFill>
            <a:srgbClr val="E9F7FD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 dirty="0">
                <a:solidFill>
                  <a:srgbClr val="002F67"/>
                </a:solidFill>
              </a:rPr>
              <a:t>77 GW</a:t>
            </a:r>
          </a:p>
        </p:txBody>
      </p:sp>
      <p:sp>
        <p:nvSpPr>
          <p:cNvPr id="35" name="Prostokąt: zaokrąglone rogi 9">
            <a:extLst>
              <a:ext uri="{FF2B5EF4-FFF2-40B4-BE49-F238E27FC236}">
                <a16:creationId xmlns:a16="http://schemas.microsoft.com/office/drawing/2014/main" id="{4D1DBB81-CF73-FE0C-BE26-A65CCE6021AC}"/>
              </a:ext>
            </a:extLst>
          </p:cNvPr>
          <p:cNvSpPr/>
          <p:nvPr/>
        </p:nvSpPr>
        <p:spPr>
          <a:xfrm>
            <a:off x="416247" y="3966311"/>
            <a:ext cx="2740455" cy="612000"/>
          </a:xfrm>
          <a:prstGeom prst="roundRect">
            <a:avLst/>
          </a:prstGeom>
          <a:solidFill>
            <a:srgbClr val="D1E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>
                <a:solidFill>
                  <a:srgbClr val="002F67"/>
                </a:solidFill>
              </a:rPr>
              <a:t>Sumarycznie FW + PV</a:t>
            </a:r>
          </a:p>
        </p:txBody>
      </p:sp>
      <p:sp>
        <p:nvSpPr>
          <p:cNvPr id="36" name="Prostokąt: zaokrąglone rogi 9">
            <a:extLst>
              <a:ext uri="{FF2B5EF4-FFF2-40B4-BE49-F238E27FC236}">
                <a16:creationId xmlns:a16="http://schemas.microsoft.com/office/drawing/2014/main" id="{2B198C7C-F104-0826-FAC2-6EA7AEA3F4B4}"/>
              </a:ext>
            </a:extLst>
          </p:cNvPr>
          <p:cNvSpPr/>
          <p:nvPr/>
        </p:nvSpPr>
        <p:spPr>
          <a:xfrm>
            <a:off x="416246" y="5358425"/>
            <a:ext cx="2740455" cy="612000"/>
          </a:xfrm>
          <a:prstGeom prst="round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>
                <a:solidFill>
                  <a:schemeClr val="bg1"/>
                </a:solidFill>
              </a:rPr>
              <a:t>Magazyny energii elektrycznej</a:t>
            </a:r>
          </a:p>
        </p:txBody>
      </p:sp>
      <p:sp>
        <p:nvSpPr>
          <p:cNvPr id="38" name="Prostokąt: zaokrąglone rogi 37">
            <a:extLst>
              <a:ext uri="{FF2B5EF4-FFF2-40B4-BE49-F238E27FC236}">
                <a16:creationId xmlns:a16="http://schemas.microsoft.com/office/drawing/2014/main" id="{089497BF-5E50-389E-4F30-2B9332BAB046}"/>
              </a:ext>
            </a:extLst>
          </p:cNvPr>
          <p:cNvSpPr/>
          <p:nvPr/>
        </p:nvSpPr>
        <p:spPr>
          <a:xfrm>
            <a:off x="6617334" y="5375247"/>
            <a:ext cx="1980000" cy="612000"/>
          </a:xfrm>
          <a:prstGeom prst="roundRect">
            <a:avLst/>
          </a:prstGeom>
          <a:solidFill>
            <a:schemeClr val="tx1">
              <a:lumMod val="20000"/>
              <a:lumOff val="80000"/>
            </a:schemeClr>
          </a:solidFill>
          <a:ln w="1905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 dirty="0">
                <a:solidFill>
                  <a:srgbClr val="002F67"/>
                </a:solidFill>
              </a:rPr>
              <a:t>24 GW</a:t>
            </a:r>
          </a:p>
        </p:txBody>
      </p:sp>
      <p:sp>
        <p:nvSpPr>
          <p:cNvPr id="39" name="Strzałka: w prawo 38">
            <a:extLst>
              <a:ext uri="{FF2B5EF4-FFF2-40B4-BE49-F238E27FC236}">
                <a16:creationId xmlns:a16="http://schemas.microsoft.com/office/drawing/2014/main" id="{D0EDA8FF-6E2E-5A38-8E38-667AA8D775B1}"/>
              </a:ext>
            </a:extLst>
          </p:cNvPr>
          <p:cNvSpPr/>
          <p:nvPr/>
        </p:nvSpPr>
        <p:spPr>
          <a:xfrm>
            <a:off x="4679909" y="5566159"/>
            <a:ext cx="414216" cy="193964"/>
          </a:xfrm>
          <a:prstGeom prst="rightArrow">
            <a:avLst/>
          </a:prstGeom>
          <a:solidFill>
            <a:srgbClr val="002F67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600" dirty="0">
              <a:solidFill>
                <a:srgbClr val="002F67"/>
              </a:solidFill>
            </a:endParaRP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30DDC89-291A-02C9-5B61-7BF5C9B804C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225087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CE7077-AA49-1A21-81D0-F4095FAAD0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ymbol zastępczy tekstu 9">
            <a:extLst>
              <a:ext uri="{FF2B5EF4-FFF2-40B4-BE49-F238E27FC236}">
                <a16:creationId xmlns:a16="http://schemas.microsoft.com/office/drawing/2014/main" id="{8B4AE464-1959-7EB7-A050-29B70B2BBB86}"/>
              </a:ext>
            </a:extLst>
          </p:cNvPr>
          <p:cNvSpPr txBox="1">
            <a:spLocks/>
          </p:cNvSpPr>
          <p:nvPr/>
        </p:nvSpPr>
        <p:spPr>
          <a:xfrm>
            <a:off x="227769" y="190399"/>
            <a:ext cx="11258549" cy="8612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32000" indent="-432000" algn="l" defTabSz="914400" rtl="0" eaLnBrk="1" latinLnBrk="0" hangingPunct="1">
              <a:lnSpc>
                <a:spcPct val="100000"/>
              </a:lnSpc>
              <a:spcBef>
                <a:spcPct val="0"/>
              </a:spcBef>
              <a:buClr>
                <a:srgbClr val="AF222A"/>
              </a:buClr>
              <a:buSzPct val="90000"/>
              <a:buFont typeface="Roboto Light" panose="02000000000000000000" pitchFamily="2" charset="0"/>
              <a:buChar char="|"/>
              <a:defRPr lang="pl-PL" sz="3400" kern="1200" dirty="0">
                <a:solidFill>
                  <a:srgbClr val="002F67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90000"/>
              <a:buFontTx/>
              <a:buBlip>
                <a:blip r:embed="rId2"/>
              </a:buBlip>
              <a:defRPr sz="1700" b="1" kern="1200">
                <a:solidFill>
                  <a:srgbClr val="1F335D"/>
                </a:solidFill>
                <a:latin typeface="Arial" panose="020B0604020202020204" pitchFamily="34" charset="0"/>
                <a:ea typeface="Roboto Medium" panose="02000000000000000000" pitchFamily="2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90000"/>
              <a:buFontTx/>
              <a:buBlip>
                <a:blip r:embed="rId2"/>
              </a:buBlip>
              <a:defRPr sz="1700" kern="1200">
                <a:solidFill>
                  <a:srgbClr val="1F335D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90000"/>
              <a:buFontTx/>
              <a:buBlip>
                <a:blip r:embed="rId2"/>
              </a:buBlip>
              <a:defRPr sz="1200" b="0" kern="1200">
                <a:solidFill>
                  <a:srgbClr val="1F335D"/>
                </a:solidFill>
                <a:latin typeface="Arial" panose="020B0604020202020204" pitchFamily="34" charset="0"/>
                <a:ea typeface="Roboto Medium" panose="02000000000000000000" pitchFamily="2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90000"/>
              <a:buFontTx/>
              <a:buBlip>
                <a:blip r:embed="rId2"/>
              </a:buBlip>
              <a:defRPr sz="1200" kern="1200">
                <a:solidFill>
                  <a:srgbClr val="1F335D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2600" b="1" dirty="0"/>
              <a:t>Główne wyzwania w zakresie integracji źródeł OZE (1/4)</a:t>
            </a:r>
          </a:p>
          <a:p>
            <a:r>
              <a:rPr lang="pl-PL" sz="2600" dirty="0">
                <a:cs typeface="Arial"/>
              </a:rPr>
              <a:t>- moc vs energia elektryczna 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43698BBF-8B65-B718-4214-E695B8B818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119" y="1129888"/>
            <a:ext cx="9661487" cy="4740994"/>
          </a:xfrm>
          <a:prstGeom prst="rect">
            <a:avLst/>
          </a:prstGeom>
        </p:spPr>
      </p:pic>
      <p:sp>
        <p:nvSpPr>
          <p:cNvPr id="28" name="pole tekstowe 27">
            <a:extLst>
              <a:ext uri="{FF2B5EF4-FFF2-40B4-BE49-F238E27FC236}">
                <a16:creationId xmlns:a16="http://schemas.microsoft.com/office/drawing/2014/main" id="{4FB3BCB0-4F7E-6ECA-9115-DDCF303C53B7}"/>
              </a:ext>
            </a:extLst>
          </p:cNvPr>
          <p:cNvSpPr txBox="1"/>
          <p:nvPr/>
        </p:nvSpPr>
        <p:spPr>
          <a:xfrm>
            <a:off x="561597" y="5516297"/>
            <a:ext cx="9145016" cy="59971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l-PL" sz="1400" dirty="0">
                <a:solidFill>
                  <a:srgbClr val="002F67"/>
                </a:solidFill>
                <a:latin typeface="+mj-lt"/>
                <a:ea typeface="+mj-ea"/>
                <a:cs typeface="+mj-cs"/>
              </a:rPr>
              <a:t>Symulacje zakładają: 500 MW źródeł PV oraz 500 MW źródeł wiatrowych lądowych</a:t>
            </a:r>
            <a:endParaRPr kumimoji="0" lang="pl-PL" sz="1400" b="0" i="0" u="none" strike="noStrike" kern="1200" cap="none" spc="0" normalizeH="0" baseline="0" noProof="0" dirty="0">
              <a:ln>
                <a:noFill/>
              </a:ln>
              <a:solidFill>
                <a:srgbClr val="002F67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FD869EA0-E1EB-E5CC-D8DF-C344371A7B68}"/>
              </a:ext>
            </a:extLst>
          </p:cNvPr>
          <p:cNvSpPr txBox="1"/>
          <p:nvPr/>
        </p:nvSpPr>
        <p:spPr>
          <a:xfrm>
            <a:off x="503026" y="3063640"/>
            <a:ext cx="6030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400" dirty="0"/>
              <a:t>[MW]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83D7D094-AE81-4C0A-F95A-FFCA5A55302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9015863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8F63AB-C30E-2417-B148-78FF976B6B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ymbol zastępczy tekstu 9">
            <a:extLst>
              <a:ext uri="{FF2B5EF4-FFF2-40B4-BE49-F238E27FC236}">
                <a16:creationId xmlns:a16="http://schemas.microsoft.com/office/drawing/2014/main" id="{80552224-4457-81C8-AF85-3D66C8C5EC63}"/>
              </a:ext>
            </a:extLst>
          </p:cNvPr>
          <p:cNvSpPr txBox="1">
            <a:spLocks/>
          </p:cNvSpPr>
          <p:nvPr/>
        </p:nvSpPr>
        <p:spPr>
          <a:xfrm>
            <a:off x="176968" y="152307"/>
            <a:ext cx="11258549" cy="8447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432000" indent="-432000" algn="l" defTabSz="914400" rtl="0" eaLnBrk="1" latinLnBrk="0" hangingPunct="1">
              <a:lnSpc>
                <a:spcPct val="100000"/>
              </a:lnSpc>
              <a:spcBef>
                <a:spcPct val="0"/>
              </a:spcBef>
              <a:buClr>
                <a:srgbClr val="AF222A"/>
              </a:buClr>
              <a:buSzPct val="90000"/>
              <a:buFont typeface="Roboto Light" panose="02000000000000000000" pitchFamily="2" charset="0"/>
              <a:buChar char="|"/>
              <a:defRPr lang="pl-PL" sz="3400" kern="1200" dirty="0">
                <a:solidFill>
                  <a:srgbClr val="002F67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90000"/>
              <a:buFontTx/>
              <a:buBlip>
                <a:blip r:embed="rId3"/>
              </a:buBlip>
              <a:defRPr sz="1700" b="1" kern="1200">
                <a:solidFill>
                  <a:srgbClr val="1F335D"/>
                </a:solidFill>
                <a:latin typeface="Arial" panose="020B0604020202020204" pitchFamily="34" charset="0"/>
                <a:ea typeface="Roboto Medium" panose="02000000000000000000" pitchFamily="2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90000"/>
              <a:buFontTx/>
              <a:buBlip>
                <a:blip r:embed="rId3"/>
              </a:buBlip>
              <a:defRPr sz="1700" kern="1200">
                <a:solidFill>
                  <a:srgbClr val="1F335D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90000"/>
              <a:buFontTx/>
              <a:buBlip>
                <a:blip r:embed="rId3"/>
              </a:buBlip>
              <a:defRPr sz="1200" b="0" kern="1200">
                <a:solidFill>
                  <a:srgbClr val="1F335D"/>
                </a:solidFill>
                <a:latin typeface="Arial" panose="020B0604020202020204" pitchFamily="34" charset="0"/>
                <a:ea typeface="Roboto Medium" panose="02000000000000000000" pitchFamily="2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90000"/>
              <a:buFontTx/>
              <a:buBlip>
                <a:blip r:embed="rId3"/>
              </a:buBlip>
              <a:defRPr sz="1200" kern="1200">
                <a:solidFill>
                  <a:srgbClr val="1F335D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2800" b="1" dirty="0"/>
              <a:t>Główne wyzwania w zakresie integracji źródeł OZE (2/4)</a:t>
            </a:r>
          </a:p>
          <a:p>
            <a:r>
              <a:rPr lang="pl-PL" sz="2800" dirty="0">
                <a:cs typeface="Arial"/>
              </a:rPr>
              <a:t>- wielkość produkcji zależna od warunków pogodowych</a:t>
            </a:r>
          </a:p>
          <a:p>
            <a:pPr marL="0" indent="0">
              <a:buNone/>
            </a:pPr>
            <a:endParaRPr lang="pl-PL" sz="3100" b="1" dirty="0">
              <a:cs typeface="Arial"/>
            </a:endParaRPr>
          </a:p>
        </p:txBody>
      </p:sp>
      <p:grpSp>
        <p:nvGrpSpPr>
          <p:cNvPr id="5" name="Grupa 4">
            <a:extLst>
              <a:ext uri="{FF2B5EF4-FFF2-40B4-BE49-F238E27FC236}">
                <a16:creationId xmlns:a16="http://schemas.microsoft.com/office/drawing/2014/main" id="{C65FC1B8-7B07-0E4F-3375-3328D64A6070}"/>
              </a:ext>
            </a:extLst>
          </p:cNvPr>
          <p:cNvGrpSpPr/>
          <p:nvPr/>
        </p:nvGrpSpPr>
        <p:grpSpPr>
          <a:xfrm>
            <a:off x="561597" y="1062774"/>
            <a:ext cx="7855068" cy="2014255"/>
            <a:chOff x="561597" y="1062774"/>
            <a:chExt cx="7855068" cy="2014255"/>
          </a:xfrm>
        </p:grpSpPr>
        <p:pic>
          <p:nvPicPr>
            <p:cNvPr id="6" name="Obraz 5">
              <a:extLst>
                <a:ext uri="{FF2B5EF4-FFF2-40B4-BE49-F238E27FC236}">
                  <a16:creationId xmlns:a16="http://schemas.microsoft.com/office/drawing/2014/main" id="{09D45333-D38A-6015-F367-24F4A152147D}"/>
                </a:ext>
              </a:extLst>
            </p:cNvPr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1597" y="1062774"/>
              <a:ext cx="6106096" cy="2014255"/>
            </a:xfrm>
            <a:prstGeom prst="rect">
              <a:avLst/>
            </a:prstGeom>
          </p:spPr>
        </p:pic>
        <p:sp>
          <p:nvSpPr>
            <p:cNvPr id="2" name="pole tekstowe 1">
              <a:extLst>
                <a:ext uri="{FF2B5EF4-FFF2-40B4-BE49-F238E27FC236}">
                  <a16:creationId xmlns:a16="http://schemas.microsoft.com/office/drawing/2014/main" id="{942E6810-07B9-377A-3C9A-528B9713D76F}"/>
                </a:ext>
              </a:extLst>
            </p:cNvPr>
            <p:cNvSpPr txBox="1"/>
            <p:nvPr/>
          </p:nvSpPr>
          <p:spPr>
            <a:xfrm>
              <a:off x="934549" y="1062774"/>
              <a:ext cx="7482116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pl-PL" sz="1400" dirty="0"/>
                <a:t>Zróżnicowanie indywidualnych oraz zagregowanych profili generacji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pl-PL" sz="1400" dirty="0"/>
                <a:t>Susze klimatyczne</a:t>
              </a:r>
            </a:p>
            <a:p>
              <a:endParaRPr lang="pl-PL" dirty="0"/>
            </a:p>
          </p:txBody>
        </p:sp>
      </p:grpSp>
      <p:pic>
        <p:nvPicPr>
          <p:cNvPr id="1026" name="763BA5BE-83A6-4398-8929-0B77ADB0542C" descr="IMG_9480.jpg">
            <a:extLst>
              <a:ext uri="{FF2B5EF4-FFF2-40B4-BE49-F238E27FC236}">
                <a16:creationId xmlns:a16="http://schemas.microsoft.com/office/drawing/2014/main" id="{AB7BB6A9-5845-C14B-4CAE-0BC5C678B4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509" y="1457446"/>
            <a:ext cx="4133637" cy="3730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57ED8005-389E-C50F-349C-E37AEC4B811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1597" y="3255043"/>
            <a:ext cx="6751960" cy="2789572"/>
          </a:xfrm>
          <a:prstGeom prst="rect">
            <a:avLst/>
          </a:prstGeom>
        </p:spPr>
      </p:pic>
      <p:sp>
        <p:nvSpPr>
          <p:cNvPr id="9" name="Symbol zastępczy tekstu 8">
            <a:extLst>
              <a:ext uri="{FF2B5EF4-FFF2-40B4-BE49-F238E27FC236}">
                <a16:creationId xmlns:a16="http://schemas.microsoft.com/office/drawing/2014/main" id="{DB85EA03-6E7B-8EBD-8029-8169462CA2A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1754544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354B0C-A5B7-8D28-C144-9AEF56EEC3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Wykres 17">
            <a:extLst>
              <a:ext uri="{FF2B5EF4-FFF2-40B4-BE49-F238E27FC236}">
                <a16:creationId xmlns:a16="http://schemas.microsoft.com/office/drawing/2014/main" id="{FED71C7C-5CD5-16A9-2E92-CB229B7C5C0A}"/>
              </a:ext>
            </a:extLst>
          </p:cNvPr>
          <p:cNvGraphicFramePr>
            <a:graphicFrameLocks/>
          </p:cNvGraphicFramePr>
          <p:nvPr/>
        </p:nvGraphicFramePr>
        <p:xfrm>
          <a:off x="5225705" y="940260"/>
          <a:ext cx="6745634" cy="51764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id="{4D76F1E7-133D-AECD-6887-987BA2EA91B1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102431" y="950576"/>
            <a:ext cx="5005043" cy="4622910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pl-PL" sz="1300" dirty="0">
                <a:solidFill>
                  <a:schemeClr val="tx1"/>
                </a:solidFill>
                <a:latin typeface="+mn-lt"/>
              </a:rPr>
              <a:t>Wraz ze wzrostem mocy zainstalowanej i generacji PV, maleje zapotrzebowanie na moc i energię ze źródeł dyspozycyjnych w środku dnia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pl-PL" sz="1300" dirty="0">
                <a:solidFill>
                  <a:schemeClr val="tx1"/>
                </a:solidFill>
                <a:latin typeface="+mn-lt"/>
              </a:rPr>
              <a:t>Jednocześnie wieczorny spadek generacji PV przypada na okres wzrostu zapotrzebowania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pl-PL" sz="1300" dirty="0">
                <a:solidFill>
                  <a:schemeClr val="tx1"/>
                </a:solidFill>
                <a:latin typeface="+mn-lt"/>
              </a:rPr>
              <a:t>Aby zaspokoić rosnącą lukę podaży, konieczne jest szybkie zwiększenie generacji źródeł dyspozycyjnych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pl-PL" sz="1300" b="1" dirty="0">
                <a:solidFill>
                  <a:schemeClr val="tx1"/>
                </a:solidFill>
                <a:latin typeface="+mn-lt"/>
              </a:rPr>
              <a:t>Wysokie poziomy mocy PV wymagają więc wysokiej elastyczności strony podażowej</a:t>
            </a:r>
          </a:p>
          <a:p>
            <a:pPr>
              <a:spcBef>
                <a:spcPts val="600"/>
              </a:spcBef>
            </a:pPr>
            <a:r>
              <a:rPr lang="pl-PL" sz="1300" dirty="0">
                <a:solidFill>
                  <a:schemeClr val="tx1"/>
                </a:solidFill>
                <a:latin typeface="+mn-lt"/>
              </a:rPr>
              <a:t>Głębokość „krzywej kaczej” zależy od mocy PV</a:t>
            </a:r>
          </a:p>
          <a:p>
            <a:pPr>
              <a:spcBef>
                <a:spcPts val="600"/>
              </a:spcBef>
            </a:pPr>
            <a:r>
              <a:rPr lang="pl-PL" sz="1300" b="1" dirty="0">
                <a:solidFill>
                  <a:schemeClr val="tx1"/>
                </a:solidFill>
                <a:latin typeface="+mn-lt"/>
              </a:rPr>
              <a:t>W takich warunkach szczególnego znaczenia nabierają: </a:t>
            </a:r>
          </a:p>
          <a:p>
            <a:pPr marL="449263" lvl="1" indent="-180975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pl-PL" sz="1300" b="1" dirty="0">
                <a:solidFill>
                  <a:schemeClr val="tx1"/>
                </a:solidFill>
                <a:latin typeface="+mn-lt"/>
              </a:rPr>
              <a:t>poprawna koordynacja cenowa zachowań uczestników rynku </a:t>
            </a:r>
            <a:r>
              <a:rPr lang="pl-PL" sz="1300" b="0" dirty="0">
                <a:solidFill>
                  <a:schemeClr val="tx1"/>
                </a:solidFill>
                <a:latin typeface="+mn-lt"/>
              </a:rPr>
              <a:t>(oddziaływanie poprzez ceny zgodne z warunkami </a:t>
            </a:r>
            <a:br>
              <a:rPr lang="pl-PL" sz="1300" b="0" dirty="0">
                <a:solidFill>
                  <a:schemeClr val="tx1"/>
                </a:solidFill>
                <a:latin typeface="+mn-lt"/>
              </a:rPr>
            </a:br>
            <a:r>
              <a:rPr lang="pl-PL" sz="1300" b="0" dirty="0">
                <a:solidFill>
                  <a:schemeClr val="tx1"/>
                </a:solidFill>
                <a:latin typeface="+mn-lt"/>
              </a:rPr>
              <a:t>bilansowymi w KSE)</a:t>
            </a:r>
            <a:r>
              <a:rPr lang="pl-PL" sz="1300" b="1" dirty="0">
                <a:solidFill>
                  <a:schemeClr val="tx1"/>
                </a:solidFill>
                <a:latin typeface="+mn-lt"/>
              </a:rPr>
              <a:t> oraz </a:t>
            </a:r>
          </a:p>
          <a:p>
            <a:pPr marL="449263" lvl="1" indent="-180975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pl-PL" sz="1300" b="1" dirty="0">
                <a:solidFill>
                  <a:schemeClr val="tx1"/>
                </a:solidFill>
                <a:latin typeface="+mn-lt"/>
              </a:rPr>
              <a:t>adekwatne usługi systemowe częstotliwościowe oraz nieczęstotliwościowe </a:t>
            </a:r>
            <a:r>
              <a:rPr lang="pl-PL" sz="1300" b="0" dirty="0">
                <a:solidFill>
                  <a:schemeClr val="tx1"/>
                </a:solidFill>
                <a:latin typeface="+mn-lt"/>
              </a:rPr>
              <a:t>(wynagradzanie pracy na rzecz bezpiecznych dostaw energii elektrycznej)</a:t>
            </a:r>
            <a:endParaRPr lang="pl-PL" sz="1400" dirty="0">
              <a:solidFill>
                <a:srgbClr val="002060"/>
              </a:solidFill>
            </a:endParaRPr>
          </a:p>
          <a:p>
            <a:pPr marL="0" indent="0">
              <a:spcBef>
                <a:spcPts val="600"/>
              </a:spcBef>
              <a:buNone/>
            </a:pPr>
            <a:endParaRPr lang="pl-PL" sz="1400" dirty="0">
              <a:solidFill>
                <a:schemeClr val="tx1">
                  <a:lumMod val="50000"/>
                </a:schemeClr>
              </a:solidFill>
            </a:endParaRPr>
          </a:p>
          <a:p>
            <a:pPr>
              <a:spcBef>
                <a:spcPts val="600"/>
              </a:spcBef>
            </a:pPr>
            <a:endParaRPr lang="pl-PL" sz="1400" dirty="0">
              <a:solidFill>
                <a:schemeClr val="tx1">
                  <a:lumMod val="50000"/>
                </a:schemeClr>
              </a:solidFill>
            </a:endParaRPr>
          </a:p>
          <a:p>
            <a:pPr>
              <a:spcBef>
                <a:spcPts val="600"/>
              </a:spcBef>
            </a:pPr>
            <a:endParaRPr lang="pl-PL" sz="1400" dirty="0"/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5D076543-FA32-C4F4-ACB1-D6460DEF340B}"/>
              </a:ext>
            </a:extLst>
          </p:cNvPr>
          <p:cNvSpPr/>
          <p:nvPr/>
        </p:nvSpPr>
        <p:spPr>
          <a:xfrm>
            <a:off x="10349604" y="4268312"/>
            <a:ext cx="1532393" cy="6290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000" b="1" dirty="0">
                <a:solidFill>
                  <a:srgbClr val="C00000"/>
                </a:solidFill>
              </a:rPr>
              <a:t>Potrzeba szybkiego zwiększania generacji</a:t>
            </a:r>
          </a:p>
        </p:txBody>
      </p:sp>
      <p:cxnSp>
        <p:nvCxnSpPr>
          <p:cNvPr id="22" name="Łącznik prosty ze strzałką 21">
            <a:extLst>
              <a:ext uri="{FF2B5EF4-FFF2-40B4-BE49-F238E27FC236}">
                <a16:creationId xmlns:a16="http://schemas.microsoft.com/office/drawing/2014/main" id="{319A7109-5C0E-EEF9-3113-DC3BD3EA21CC}"/>
              </a:ext>
            </a:extLst>
          </p:cNvPr>
          <p:cNvCxnSpPr>
            <a:cxnSpLocks/>
            <a:stCxn id="12" idx="0"/>
          </p:cNvCxnSpPr>
          <p:nvPr/>
        </p:nvCxnSpPr>
        <p:spPr>
          <a:xfrm flipH="1" flipV="1">
            <a:off x="10265883" y="3665618"/>
            <a:ext cx="849918" cy="602694"/>
          </a:xfrm>
          <a:prstGeom prst="straightConnector1">
            <a:avLst/>
          </a:prstGeom>
          <a:ln>
            <a:solidFill>
              <a:sysClr val="windowText" lastClr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pole tekstowe 12">
            <a:extLst>
              <a:ext uri="{FF2B5EF4-FFF2-40B4-BE49-F238E27FC236}">
                <a16:creationId xmlns:a16="http://schemas.microsoft.com/office/drawing/2014/main" id="{FD70080C-A60B-0A44-E307-ED809F366B9B}"/>
              </a:ext>
            </a:extLst>
          </p:cNvPr>
          <p:cNvSpPr txBox="1"/>
          <p:nvPr/>
        </p:nvSpPr>
        <p:spPr>
          <a:xfrm>
            <a:off x="7776768" y="4947297"/>
            <a:ext cx="2800811" cy="856985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pl-PL" sz="1000" b="1" dirty="0">
              <a:solidFill>
                <a:srgbClr val="C00000"/>
              </a:solidFill>
            </a:endParaRPr>
          </a:p>
        </p:txBody>
      </p:sp>
      <p:sp>
        <p:nvSpPr>
          <p:cNvPr id="25" name="pole tekstowe 12">
            <a:extLst>
              <a:ext uri="{FF2B5EF4-FFF2-40B4-BE49-F238E27FC236}">
                <a16:creationId xmlns:a16="http://schemas.microsoft.com/office/drawing/2014/main" id="{FC47A2B5-D14B-3C29-21E5-469A4F0D3A83}"/>
              </a:ext>
            </a:extLst>
          </p:cNvPr>
          <p:cNvSpPr txBox="1"/>
          <p:nvPr/>
        </p:nvSpPr>
        <p:spPr>
          <a:xfrm>
            <a:off x="6383006" y="4794637"/>
            <a:ext cx="3559279" cy="567024"/>
          </a:xfrm>
          <a:prstGeom prst="rect">
            <a:avLst/>
          </a:prstGeom>
          <a:solidFill>
            <a:schemeClr val="bg1"/>
          </a:solidFill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pl-PL" sz="1000" b="1" dirty="0">
                <a:solidFill>
                  <a:srgbClr val="C00000"/>
                </a:solidFill>
              </a:rPr>
              <a:t>Potrzeba dodatkowej elastyczności systemu, np. elastyczny odbiór, niższe minima techniczne, eksport</a:t>
            </a:r>
          </a:p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pl-PL" sz="1000" b="1" dirty="0">
                <a:solidFill>
                  <a:srgbClr val="C00000"/>
                </a:solidFill>
              </a:rPr>
              <a:t>(w przeciwnym przypadku niezbędna jest redukcji OZE)</a:t>
            </a:r>
          </a:p>
        </p:txBody>
      </p:sp>
      <p:cxnSp>
        <p:nvCxnSpPr>
          <p:cNvPr id="28" name="Łącznik prosty ze strzałką 27">
            <a:extLst>
              <a:ext uri="{FF2B5EF4-FFF2-40B4-BE49-F238E27FC236}">
                <a16:creationId xmlns:a16="http://schemas.microsoft.com/office/drawing/2014/main" id="{5AE492AF-0C1C-A63C-03C8-BC543ADAF490}"/>
              </a:ext>
            </a:extLst>
          </p:cNvPr>
          <p:cNvCxnSpPr>
            <a:cxnSpLocks/>
          </p:cNvCxnSpPr>
          <p:nvPr/>
        </p:nvCxnSpPr>
        <p:spPr>
          <a:xfrm flipV="1">
            <a:off x="8320035" y="4602145"/>
            <a:ext cx="663191" cy="192492"/>
          </a:xfrm>
          <a:prstGeom prst="straightConnector1">
            <a:avLst/>
          </a:prstGeom>
          <a:ln>
            <a:solidFill>
              <a:sysClr val="windowText" lastClr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Łącznik prosty ze strzałką 31">
            <a:extLst>
              <a:ext uri="{FF2B5EF4-FFF2-40B4-BE49-F238E27FC236}">
                <a16:creationId xmlns:a16="http://schemas.microsoft.com/office/drawing/2014/main" id="{0E7057C2-AE5B-FF0F-C345-B3B061B2BE4F}"/>
              </a:ext>
            </a:extLst>
          </p:cNvPr>
          <p:cNvCxnSpPr>
            <a:cxnSpLocks/>
          </p:cNvCxnSpPr>
          <p:nvPr/>
        </p:nvCxnSpPr>
        <p:spPr>
          <a:xfrm>
            <a:off x="7028212" y="3693985"/>
            <a:ext cx="829599" cy="270835"/>
          </a:xfrm>
          <a:prstGeom prst="straightConnector1">
            <a:avLst/>
          </a:prstGeom>
          <a:ln>
            <a:solidFill>
              <a:sysClr val="windowText" lastClr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pole tekstowe 12">
            <a:extLst>
              <a:ext uri="{FF2B5EF4-FFF2-40B4-BE49-F238E27FC236}">
                <a16:creationId xmlns:a16="http://schemas.microsoft.com/office/drawing/2014/main" id="{141E73FD-AE39-D48A-AF41-464D0723C50D}"/>
              </a:ext>
            </a:extLst>
          </p:cNvPr>
          <p:cNvSpPr txBox="1"/>
          <p:nvPr/>
        </p:nvSpPr>
        <p:spPr>
          <a:xfrm>
            <a:off x="5692581" y="3326904"/>
            <a:ext cx="1380853" cy="541670"/>
          </a:xfrm>
          <a:prstGeom prst="rect">
            <a:avLst/>
          </a:prstGeom>
          <a:solidFill>
            <a:schemeClr val="bg1"/>
          </a:solidFill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000" b="1" dirty="0">
                <a:solidFill>
                  <a:srgbClr val="C00000"/>
                </a:solidFill>
              </a:rPr>
              <a:t>Potrzeba szybkiego zaniżania generacji</a:t>
            </a:r>
          </a:p>
        </p:txBody>
      </p:sp>
      <p:sp>
        <p:nvSpPr>
          <p:cNvPr id="15" name="Symbol zastępczy tekstu 3">
            <a:extLst>
              <a:ext uri="{FF2B5EF4-FFF2-40B4-BE49-F238E27FC236}">
                <a16:creationId xmlns:a16="http://schemas.microsoft.com/office/drawing/2014/main" id="{4BF6AF9A-779D-FD4C-93C7-06E57A46B978}"/>
              </a:ext>
            </a:extLst>
          </p:cNvPr>
          <p:cNvSpPr txBox="1">
            <a:spLocks/>
          </p:cNvSpPr>
          <p:nvPr/>
        </p:nvSpPr>
        <p:spPr>
          <a:xfrm>
            <a:off x="102431" y="147071"/>
            <a:ext cx="11258549" cy="77831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432000" indent="-432000" algn="l" defTabSz="914400" rtl="0" eaLnBrk="1" latinLnBrk="0" hangingPunct="1">
              <a:lnSpc>
                <a:spcPct val="100000"/>
              </a:lnSpc>
              <a:spcBef>
                <a:spcPct val="0"/>
              </a:spcBef>
              <a:buClr>
                <a:srgbClr val="AF222A"/>
              </a:buClr>
              <a:buSzPct val="90000"/>
              <a:buFont typeface="Roboto Light" panose="02000000000000000000" pitchFamily="2" charset="0"/>
              <a:buChar char="|"/>
              <a:defRPr lang="pl-PL" sz="3400" kern="1200" dirty="0">
                <a:solidFill>
                  <a:srgbClr val="002F67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90000"/>
              <a:buFontTx/>
              <a:buBlip>
                <a:blip r:embed="rId4"/>
              </a:buBlip>
              <a:defRPr sz="1700" b="1" kern="1200">
                <a:solidFill>
                  <a:srgbClr val="1F335D"/>
                </a:solidFill>
                <a:latin typeface="Arial" panose="020B0604020202020204" pitchFamily="34" charset="0"/>
                <a:ea typeface="Roboto Medium" panose="02000000000000000000" pitchFamily="2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90000"/>
              <a:buFontTx/>
              <a:buBlip>
                <a:blip r:embed="rId4"/>
              </a:buBlip>
              <a:defRPr sz="1700" kern="1200">
                <a:solidFill>
                  <a:srgbClr val="1F335D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90000"/>
              <a:buFontTx/>
              <a:buBlip>
                <a:blip r:embed="rId4"/>
              </a:buBlip>
              <a:defRPr sz="1200" b="0" kern="1200">
                <a:solidFill>
                  <a:srgbClr val="1F335D"/>
                </a:solidFill>
                <a:latin typeface="Arial" panose="020B0604020202020204" pitchFamily="34" charset="0"/>
                <a:ea typeface="Roboto Medium" panose="02000000000000000000" pitchFamily="2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90000"/>
              <a:buFontTx/>
              <a:buBlip>
                <a:blip r:embed="rId4"/>
              </a:buBlip>
              <a:defRPr sz="1200" kern="1200">
                <a:solidFill>
                  <a:srgbClr val="1F335D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3100" b="1" dirty="0"/>
              <a:t>Główne wyzwania w zakresie integracji źródeł OZE (3/4)</a:t>
            </a:r>
          </a:p>
          <a:p>
            <a:r>
              <a:rPr lang="pl-PL" sz="3100" dirty="0">
                <a:cs typeface="Arial"/>
              </a:rPr>
              <a:t>- bilansowanie KSE</a:t>
            </a:r>
          </a:p>
          <a:p>
            <a:endParaRPr lang="pl-PL" sz="3100" dirty="0">
              <a:solidFill>
                <a:schemeClr val="tx1"/>
              </a:solidFill>
            </a:endParaRPr>
          </a:p>
        </p:txBody>
      </p:sp>
      <p:sp>
        <p:nvSpPr>
          <p:cNvPr id="14" name="pole tekstowe 13">
            <a:extLst>
              <a:ext uri="{FF2B5EF4-FFF2-40B4-BE49-F238E27FC236}">
                <a16:creationId xmlns:a16="http://schemas.microsoft.com/office/drawing/2014/main" id="{CF195AFC-F9D9-E79D-63AF-C22BB30B5F84}"/>
              </a:ext>
            </a:extLst>
          </p:cNvPr>
          <p:cNvSpPr txBox="1"/>
          <p:nvPr/>
        </p:nvSpPr>
        <p:spPr>
          <a:xfrm>
            <a:off x="8562671" y="1741923"/>
            <a:ext cx="1278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000" b="1" dirty="0">
                <a:solidFill>
                  <a:srgbClr val="FF0000"/>
                </a:solidFill>
              </a:rPr>
              <a:t>Zapotrzebowanie KSE</a:t>
            </a:r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id="{B3BDBB22-A8A1-0D80-CAB2-FD43452C4EDF}"/>
              </a:ext>
            </a:extLst>
          </p:cNvPr>
          <p:cNvSpPr txBox="1"/>
          <p:nvPr/>
        </p:nvSpPr>
        <p:spPr>
          <a:xfrm>
            <a:off x="8367121" y="2976507"/>
            <a:ext cx="13812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000" b="1" dirty="0">
                <a:solidFill>
                  <a:srgbClr val="FF9933"/>
                </a:solidFill>
              </a:rPr>
              <a:t>Zapotrzebowanie </a:t>
            </a:r>
            <a:br>
              <a:rPr lang="pl-PL" sz="1000" b="1" dirty="0">
                <a:solidFill>
                  <a:srgbClr val="FF9933"/>
                </a:solidFill>
              </a:rPr>
            </a:br>
            <a:r>
              <a:rPr lang="pl-PL" sz="1000" b="1" dirty="0">
                <a:solidFill>
                  <a:srgbClr val="FF9933"/>
                </a:solidFill>
              </a:rPr>
              <a:t>minus - PV 15 GW </a:t>
            </a:r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08FAC72C-C7AF-B877-E6DE-18AC6F9170CF}"/>
              </a:ext>
            </a:extLst>
          </p:cNvPr>
          <p:cNvSpPr txBox="1"/>
          <p:nvPr/>
        </p:nvSpPr>
        <p:spPr>
          <a:xfrm>
            <a:off x="8391588" y="4082057"/>
            <a:ext cx="13812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000" b="1" dirty="0">
                <a:solidFill>
                  <a:srgbClr val="0070C0"/>
                </a:solidFill>
              </a:rPr>
              <a:t>Zapotrzebowanie </a:t>
            </a:r>
            <a:br>
              <a:rPr lang="pl-PL" sz="1000" b="1" dirty="0">
                <a:solidFill>
                  <a:srgbClr val="0070C0"/>
                </a:solidFill>
              </a:rPr>
            </a:br>
            <a:r>
              <a:rPr lang="pl-PL" sz="1000" b="1" dirty="0">
                <a:solidFill>
                  <a:srgbClr val="0070C0"/>
                </a:solidFill>
              </a:rPr>
              <a:t>minus - PV 25 GW </a:t>
            </a:r>
          </a:p>
        </p:txBody>
      </p:sp>
      <p:sp>
        <p:nvSpPr>
          <p:cNvPr id="19" name="pole tekstowe 18">
            <a:extLst>
              <a:ext uri="{FF2B5EF4-FFF2-40B4-BE49-F238E27FC236}">
                <a16:creationId xmlns:a16="http://schemas.microsoft.com/office/drawing/2014/main" id="{26334BB7-FF64-966B-61DB-F06C9AFBC5BC}"/>
              </a:ext>
            </a:extLst>
          </p:cNvPr>
          <p:cNvSpPr txBox="1"/>
          <p:nvPr/>
        </p:nvSpPr>
        <p:spPr>
          <a:xfrm>
            <a:off x="8367121" y="3528475"/>
            <a:ext cx="13812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000" b="1" dirty="0">
                <a:solidFill>
                  <a:srgbClr val="00B050"/>
                </a:solidFill>
              </a:rPr>
              <a:t>Zapotrzebowanie </a:t>
            </a:r>
            <a:br>
              <a:rPr lang="pl-PL" sz="1000" b="1" dirty="0">
                <a:solidFill>
                  <a:srgbClr val="00B050"/>
                </a:solidFill>
              </a:rPr>
            </a:br>
            <a:r>
              <a:rPr lang="pl-PL" sz="1000" b="1" dirty="0">
                <a:solidFill>
                  <a:srgbClr val="00B050"/>
                </a:solidFill>
              </a:rPr>
              <a:t>minus - PV 20 GW </a:t>
            </a:r>
          </a:p>
        </p:txBody>
      </p:sp>
      <p:sp>
        <p:nvSpPr>
          <p:cNvPr id="20" name="Symbol zastępczy tekstu 1">
            <a:extLst>
              <a:ext uri="{FF2B5EF4-FFF2-40B4-BE49-F238E27FC236}">
                <a16:creationId xmlns:a16="http://schemas.microsoft.com/office/drawing/2014/main" id="{9CB02248-2EB2-3976-C789-D6DB31F04D8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0" y="6165850"/>
            <a:ext cx="12184063" cy="481013"/>
          </a:xfrm>
        </p:spPr>
        <p:txBody>
          <a:bodyPr/>
          <a:lstStyle/>
          <a:p>
            <a:r>
              <a:rPr lang="pl-PL" dirty="0"/>
              <a:t> </a:t>
            </a:r>
            <a:endParaRPr lang="en-GB" dirty="0"/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A00F9A41-FB7C-B4D4-D2AD-70034C2B521A}"/>
              </a:ext>
            </a:extLst>
          </p:cNvPr>
          <p:cNvSpPr txBox="1"/>
          <p:nvPr/>
        </p:nvSpPr>
        <p:spPr>
          <a:xfrm>
            <a:off x="11549998" y="6264688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200" dirty="0">
                <a:solidFill>
                  <a:schemeClr val="bg1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4207082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4" grpId="0"/>
      <p:bldP spid="25" grpId="0" animBg="1"/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25A895-63A9-AE34-33E4-011D9D1981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ymbol zastępczy tekstu 9">
            <a:extLst>
              <a:ext uri="{FF2B5EF4-FFF2-40B4-BE49-F238E27FC236}">
                <a16:creationId xmlns:a16="http://schemas.microsoft.com/office/drawing/2014/main" id="{29C230D8-9C03-AEEF-7FB8-77C6F776CD94}"/>
              </a:ext>
            </a:extLst>
          </p:cNvPr>
          <p:cNvSpPr txBox="1">
            <a:spLocks/>
          </p:cNvSpPr>
          <p:nvPr/>
        </p:nvSpPr>
        <p:spPr>
          <a:xfrm>
            <a:off x="184570" y="211874"/>
            <a:ext cx="11258549" cy="81976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432000" indent="-432000" algn="l" defTabSz="914400" rtl="0" eaLnBrk="1" latinLnBrk="0" hangingPunct="1">
              <a:lnSpc>
                <a:spcPct val="100000"/>
              </a:lnSpc>
              <a:spcBef>
                <a:spcPct val="0"/>
              </a:spcBef>
              <a:buClr>
                <a:srgbClr val="AF222A"/>
              </a:buClr>
              <a:buSzPct val="90000"/>
              <a:buFont typeface="Roboto Light" panose="02000000000000000000" pitchFamily="2" charset="0"/>
              <a:buChar char="|"/>
              <a:defRPr lang="pl-PL" sz="3400" kern="1200" dirty="0">
                <a:solidFill>
                  <a:srgbClr val="002F67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90000"/>
              <a:buFontTx/>
              <a:buBlip>
                <a:blip r:embed="rId2"/>
              </a:buBlip>
              <a:defRPr sz="1700" b="1" kern="1200">
                <a:solidFill>
                  <a:srgbClr val="1F335D"/>
                </a:solidFill>
                <a:latin typeface="Arial" panose="020B0604020202020204" pitchFamily="34" charset="0"/>
                <a:ea typeface="Roboto Medium" panose="02000000000000000000" pitchFamily="2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90000"/>
              <a:buFontTx/>
              <a:buBlip>
                <a:blip r:embed="rId2"/>
              </a:buBlip>
              <a:defRPr sz="1700" kern="1200">
                <a:solidFill>
                  <a:srgbClr val="1F335D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90000"/>
              <a:buFontTx/>
              <a:buBlip>
                <a:blip r:embed="rId2"/>
              </a:buBlip>
              <a:defRPr sz="1200" b="0" kern="1200">
                <a:solidFill>
                  <a:srgbClr val="1F335D"/>
                </a:solidFill>
                <a:latin typeface="Arial" panose="020B0604020202020204" pitchFamily="34" charset="0"/>
                <a:ea typeface="Roboto Medium" panose="02000000000000000000" pitchFamily="2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90000"/>
              <a:buFontTx/>
              <a:buBlip>
                <a:blip r:embed="rId2"/>
              </a:buBlip>
              <a:defRPr sz="1200" kern="1200">
                <a:solidFill>
                  <a:srgbClr val="1F335D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2800" b="1" dirty="0"/>
              <a:t>Główne wyzwania w zakresie integracji źródeł OZE (4/4)</a:t>
            </a:r>
          </a:p>
          <a:p>
            <a:r>
              <a:rPr lang="pl-PL" sz="2800" dirty="0">
                <a:cs typeface="Arial"/>
              </a:rPr>
              <a:t>- zagospodarowywanie nadwyżek energii elektrycznej</a:t>
            </a:r>
          </a:p>
          <a:p>
            <a:pPr marL="0" indent="0">
              <a:buNone/>
            </a:pPr>
            <a:endParaRPr lang="pl-PL" sz="3100" b="1" dirty="0">
              <a:cs typeface="Arial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DD5E547-0F6E-3B6E-4F71-436F1FA72F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1852" y="3429000"/>
            <a:ext cx="4359803" cy="2645570"/>
          </a:xfrm>
          <a:prstGeom prst="rect">
            <a:avLst/>
          </a:prstGeom>
        </p:spPr>
      </p:pic>
      <p:sp>
        <p:nvSpPr>
          <p:cNvPr id="8" name="Prostokąt 7">
            <a:extLst>
              <a:ext uri="{FF2B5EF4-FFF2-40B4-BE49-F238E27FC236}">
                <a16:creationId xmlns:a16="http://schemas.microsoft.com/office/drawing/2014/main" id="{623D297D-476B-307E-80FA-08B9A7A8CE86}"/>
              </a:ext>
            </a:extLst>
          </p:cNvPr>
          <p:cNvSpPr/>
          <p:nvPr/>
        </p:nvSpPr>
        <p:spPr>
          <a:xfrm>
            <a:off x="508001" y="1328057"/>
            <a:ext cx="689428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pl-PL" sz="1600" b="1" dirty="0"/>
              <a:t>Moc zainstalowana źródeł OZE w KSE już przekracza szczytowe zapotrzebowanie a planowany jej rozwój to 2-3 krotność zapotrzebowania </a:t>
            </a:r>
          </a:p>
          <a:p>
            <a:pPr marL="285750" indent="-285750" algn="just"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pl-PL" sz="1600" b="1" dirty="0"/>
              <a:t>W takich warunkach redukcja generacji OZE staje się coraz częstszym i głębszym, w sensie mocy i energii, środkiem bilansowania podaży i popytu</a:t>
            </a:r>
          </a:p>
          <a:p>
            <a:pPr marL="449263" lvl="1" indent="-180975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pl-PL" sz="1200" dirty="0"/>
              <a:t>Rozwój mechanizmu redukcji rynkowej i zastępowanie nim redukcji nierynkowej</a:t>
            </a:r>
          </a:p>
          <a:p>
            <a:pPr marL="449263" lvl="1" indent="-180975" algn="just"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pl-PL" sz="1200" dirty="0"/>
              <a:t>Zwiększanie skuteczności i efektywności redukcji nierynkowej </a:t>
            </a:r>
          </a:p>
          <a:p>
            <a:pPr marL="285750" indent="-285750" algn="just"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pl-PL" sz="1600" b="1" dirty="0"/>
              <a:t>Absorbcja większych ilości energii ze źródeł OZE wymaga </a:t>
            </a:r>
          </a:p>
          <a:p>
            <a:pPr marL="449263" lvl="1" indent="-180975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pl-PL" sz="1200" b="1" dirty="0"/>
              <a:t>Zwiększania elastyczności systemu </a:t>
            </a:r>
            <a:r>
              <a:rPr lang="pl-PL" sz="1200" dirty="0"/>
              <a:t>poprzez uelastycznianie istniejącego odbioru (kształtowanie krzywej zużycia) oraz istniejących źródeł wytwórczych (obniżanie minimów technicznych, zwiększanie ramp itp.)</a:t>
            </a:r>
          </a:p>
          <a:p>
            <a:pPr marL="449263" lvl="1" indent="-180975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pl-PL" sz="1200" b="1" dirty="0"/>
              <a:t>Zagospodarowywania nadwyżek energii elektrycznej </a:t>
            </a:r>
            <a:r>
              <a:rPr lang="pl-PL" sz="1200" dirty="0"/>
              <a:t>przez nowe elastyczne odbiory (podążające za generacją), w tym magazyny energii cieplnej</a:t>
            </a:r>
          </a:p>
          <a:p>
            <a:pPr marL="268288" indent="-268288" algn="just"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pl-PL" sz="1600" b="1" dirty="0"/>
              <a:t>Należy mitygować ryzyko deficytów mocy w okresach niskiej generacji źródeł OZE wynikające z szybkiej elektryfikacji poszczególnych obszarów gospodarki</a:t>
            </a:r>
          </a:p>
          <a:p>
            <a:pPr algn="just">
              <a:spcBef>
                <a:spcPts val="600"/>
              </a:spcBef>
              <a:spcAft>
                <a:spcPts val="300"/>
              </a:spcAft>
            </a:pPr>
            <a:endParaRPr lang="pl-PL" b="1" dirty="0"/>
          </a:p>
          <a:p>
            <a:pPr marL="268287" lvl="1" algn="just">
              <a:spcBef>
                <a:spcPts val="600"/>
              </a:spcBef>
              <a:spcAft>
                <a:spcPts val="300"/>
              </a:spcAft>
            </a:pPr>
            <a:endParaRPr lang="pl-PL" b="1" dirty="0"/>
          </a:p>
          <a:p>
            <a:pPr algn="just">
              <a:spcBef>
                <a:spcPts val="600"/>
              </a:spcBef>
              <a:spcAft>
                <a:spcPts val="300"/>
              </a:spcAft>
            </a:pPr>
            <a:endParaRPr lang="pl-PL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3" name="Obraz 12">
            <a:extLst>
              <a:ext uri="{FF2B5EF4-FFF2-40B4-BE49-F238E27FC236}">
                <a16:creationId xmlns:a16="http://schemas.microsoft.com/office/drawing/2014/main" id="{FE8CB2F9-5804-A217-0E8A-376E595E8E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1852" y="1037771"/>
            <a:ext cx="4525578" cy="2281811"/>
          </a:xfrm>
          <a:prstGeom prst="rect">
            <a:avLst/>
          </a:prstGeom>
        </p:spPr>
      </p:pic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5FCCCC4C-4752-2245-9793-02896BFA23C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521562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F77689-46A2-D38F-3A24-126152A845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C248A853-D10B-B1C5-BDCF-90A0835F271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pl-PL" dirty="0"/>
          </a:p>
        </p:txBody>
      </p:sp>
      <p:grpSp>
        <p:nvGrpSpPr>
          <p:cNvPr id="10" name="Grupa 9">
            <a:extLst>
              <a:ext uri="{FF2B5EF4-FFF2-40B4-BE49-F238E27FC236}">
                <a16:creationId xmlns:a16="http://schemas.microsoft.com/office/drawing/2014/main" id="{A2553976-A3AE-823F-8364-72A0B4C10E16}"/>
              </a:ext>
            </a:extLst>
          </p:cNvPr>
          <p:cNvGrpSpPr/>
          <p:nvPr/>
        </p:nvGrpSpPr>
        <p:grpSpPr>
          <a:xfrm>
            <a:off x="7667599" y="2020813"/>
            <a:ext cx="3627103" cy="3572957"/>
            <a:chOff x="6266596" y="4199354"/>
            <a:chExt cx="3529344" cy="2487197"/>
          </a:xfrm>
        </p:grpSpPr>
        <p:sp>
          <p:nvSpPr>
            <p:cNvPr id="11" name="object 14">
              <a:extLst>
                <a:ext uri="{FF2B5EF4-FFF2-40B4-BE49-F238E27FC236}">
                  <a16:creationId xmlns:a16="http://schemas.microsoft.com/office/drawing/2014/main" id="{4BB68153-3C7B-ECE6-A4BC-9DF02EEF679C}"/>
                </a:ext>
              </a:extLst>
            </p:cNvPr>
            <p:cNvSpPr/>
            <p:nvPr/>
          </p:nvSpPr>
          <p:spPr>
            <a:xfrm>
              <a:off x="6266596" y="4248867"/>
              <a:ext cx="3529344" cy="2437684"/>
            </a:xfrm>
            <a:custGeom>
              <a:avLst/>
              <a:gdLst/>
              <a:ahLst/>
              <a:cxnLst/>
              <a:rect l="l" t="t" r="r" b="b"/>
              <a:pathLst>
                <a:path w="4716780" h="1868170">
                  <a:moveTo>
                    <a:pt x="0" y="1867576"/>
                  </a:moveTo>
                  <a:lnTo>
                    <a:pt x="4716694" y="1867576"/>
                  </a:lnTo>
                  <a:lnTo>
                    <a:pt x="4716694" y="0"/>
                  </a:lnTo>
                  <a:lnTo>
                    <a:pt x="0" y="0"/>
                  </a:lnTo>
                  <a:lnTo>
                    <a:pt x="0" y="1867576"/>
                  </a:lnTo>
                  <a:close/>
                </a:path>
              </a:pathLst>
            </a:custGeom>
            <a:ln w="9340">
              <a:solidFill>
                <a:srgbClr val="002F67"/>
              </a:solidFill>
            </a:ln>
          </p:spPr>
          <p:txBody>
            <a:bodyPr wrap="square" lIns="0" tIns="0" rIns="0" bIns="0" rtlCol="0"/>
            <a:lstStyle/>
            <a:p>
              <a:endParaRPr sz="1200" dirty="0"/>
            </a:p>
          </p:txBody>
        </p:sp>
        <p:sp>
          <p:nvSpPr>
            <p:cNvPr id="12" name="object 16">
              <a:extLst>
                <a:ext uri="{FF2B5EF4-FFF2-40B4-BE49-F238E27FC236}">
                  <a16:creationId xmlns:a16="http://schemas.microsoft.com/office/drawing/2014/main" id="{D8530289-8854-09BB-875A-9FF83B86FD91}"/>
                </a:ext>
              </a:extLst>
            </p:cNvPr>
            <p:cNvSpPr/>
            <p:nvPr/>
          </p:nvSpPr>
          <p:spPr>
            <a:xfrm>
              <a:off x="6572084" y="4199354"/>
              <a:ext cx="2489370" cy="321401"/>
            </a:xfrm>
            <a:custGeom>
              <a:avLst/>
              <a:gdLst/>
              <a:ahLst/>
              <a:cxnLst/>
              <a:rect l="l" t="t" r="r" b="b"/>
              <a:pathLst>
                <a:path w="3935094" h="485775">
                  <a:moveTo>
                    <a:pt x="0" y="485419"/>
                  </a:moveTo>
                  <a:lnTo>
                    <a:pt x="3934780" y="485419"/>
                  </a:lnTo>
                  <a:lnTo>
                    <a:pt x="3934780" y="0"/>
                  </a:lnTo>
                  <a:lnTo>
                    <a:pt x="0" y="0"/>
                  </a:lnTo>
                  <a:lnTo>
                    <a:pt x="0" y="48541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200" dirty="0"/>
            </a:p>
          </p:txBody>
        </p:sp>
        <p:sp>
          <p:nvSpPr>
            <p:cNvPr id="13" name="object 23">
              <a:extLst>
                <a:ext uri="{FF2B5EF4-FFF2-40B4-BE49-F238E27FC236}">
                  <a16:creationId xmlns:a16="http://schemas.microsoft.com/office/drawing/2014/main" id="{DEBFF1CF-F59F-F9F7-8FB8-A35B49C61015}"/>
                </a:ext>
              </a:extLst>
            </p:cNvPr>
            <p:cNvSpPr/>
            <p:nvPr/>
          </p:nvSpPr>
          <p:spPr>
            <a:xfrm>
              <a:off x="6745933" y="4291666"/>
              <a:ext cx="2315520" cy="210820"/>
            </a:xfrm>
            <a:custGeom>
              <a:avLst/>
              <a:gdLst/>
              <a:ahLst/>
              <a:cxnLst/>
              <a:rect l="l" t="t" r="r" b="b"/>
              <a:pathLst>
                <a:path w="3587115" h="210820">
                  <a:moveTo>
                    <a:pt x="0" y="210726"/>
                  </a:moveTo>
                  <a:lnTo>
                    <a:pt x="3587105" y="210726"/>
                  </a:lnTo>
                  <a:lnTo>
                    <a:pt x="3587105" y="0"/>
                  </a:lnTo>
                  <a:lnTo>
                    <a:pt x="0" y="0"/>
                  </a:lnTo>
                  <a:lnTo>
                    <a:pt x="0" y="21072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200" dirty="0"/>
            </a:p>
          </p:txBody>
        </p:sp>
        <p:sp>
          <p:nvSpPr>
            <p:cNvPr id="15" name="object 26">
              <a:extLst>
                <a:ext uri="{FF2B5EF4-FFF2-40B4-BE49-F238E27FC236}">
                  <a16:creationId xmlns:a16="http://schemas.microsoft.com/office/drawing/2014/main" id="{17625BF4-561C-5AD1-BCD9-6B00E8471043}"/>
                </a:ext>
              </a:extLst>
            </p:cNvPr>
            <p:cNvSpPr txBox="1"/>
            <p:nvPr/>
          </p:nvSpPr>
          <p:spPr>
            <a:xfrm>
              <a:off x="6280713" y="4512918"/>
              <a:ext cx="3515227" cy="1655963"/>
            </a:xfrm>
            <a:prstGeom prst="rect">
              <a:avLst/>
            </a:prstGeom>
          </p:spPr>
          <p:txBody>
            <a:bodyPr vert="horz" wrap="square" lIns="0" tIns="87630" rIns="0" bIns="0" rtlCol="0">
              <a:spAutoFit/>
            </a:bodyPr>
            <a:lstStyle/>
            <a:p>
              <a:pPr marL="150495" indent="-137795">
                <a:lnSpc>
                  <a:spcPct val="100000"/>
                </a:lnSpc>
                <a:spcBef>
                  <a:spcPts val="690"/>
                </a:spcBef>
                <a:buClr>
                  <a:srgbClr val="CE181E"/>
                </a:buClr>
                <a:buChar char="•"/>
                <a:tabLst>
                  <a:tab pos="151130" algn="l"/>
                </a:tabLst>
              </a:pPr>
              <a:r>
                <a:rPr lang="pl-PL" sz="1200" b="1" spc="0" dirty="0" err="1">
                  <a:solidFill>
                    <a:srgbClr val="00B050"/>
                  </a:solidFill>
                  <a:latin typeface="Arial"/>
                  <a:cs typeface="Arial"/>
                </a:rPr>
                <a:t>Redysponowanie</a:t>
              </a:r>
              <a:r>
                <a:rPr lang="pl-PL" sz="1200" b="1" spc="0" dirty="0">
                  <a:solidFill>
                    <a:srgbClr val="00B050"/>
                  </a:solidFill>
                  <a:latin typeface="Arial"/>
                  <a:cs typeface="Arial"/>
                </a:rPr>
                <a:t> transgraniczne</a:t>
              </a:r>
            </a:p>
            <a:p>
              <a:pPr marL="360363" lvl="1" indent="-180975">
                <a:spcBef>
                  <a:spcPts val="690"/>
                </a:spcBef>
                <a:buClr>
                  <a:srgbClr val="CE181E"/>
                </a:buClr>
                <a:buChar char="•"/>
                <a:tabLst>
                  <a:tab pos="151130" algn="l"/>
                </a:tabLst>
              </a:pPr>
              <a:r>
                <a:rPr lang="pl-PL" sz="1200" b="1" dirty="0">
                  <a:solidFill>
                    <a:srgbClr val="00B050"/>
                  </a:solidFill>
                  <a:latin typeface="Arial"/>
                  <a:cs typeface="Arial"/>
                </a:rPr>
                <a:t>rynek bilansujący</a:t>
              </a:r>
            </a:p>
            <a:p>
              <a:pPr marL="150495" indent="-137795">
                <a:lnSpc>
                  <a:spcPct val="100000"/>
                </a:lnSpc>
                <a:spcBef>
                  <a:spcPts val="595"/>
                </a:spcBef>
                <a:buClr>
                  <a:srgbClr val="CE181E"/>
                </a:buClr>
                <a:buChar char="•"/>
                <a:tabLst>
                  <a:tab pos="151130" algn="l"/>
                </a:tabLst>
              </a:pPr>
              <a:r>
                <a:rPr lang="pl-PL" sz="1200" b="1" spc="0" dirty="0">
                  <a:solidFill>
                    <a:srgbClr val="00B050"/>
                  </a:solidFill>
                  <a:latin typeface="Arial"/>
                  <a:cs typeface="Arial"/>
                </a:rPr>
                <a:t>Redysponowanie </a:t>
              </a:r>
              <a:r>
                <a:rPr lang="pl-PL" sz="1200" b="1" spc="5" dirty="0">
                  <a:solidFill>
                    <a:srgbClr val="00B050"/>
                  </a:solidFill>
                  <a:latin typeface="Arial"/>
                  <a:cs typeface="Arial"/>
                </a:rPr>
                <a:t>krajowe w sieci zamkniętej </a:t>
              </a:r>
            </a:p>
            <a:p>
              <a:pPr marL="360363" lvl="1" indent="-180975">
                <a:spcBef>
                  <a:spcPts val="595"/>
                </a:spcBef>
                <a:buClr>
                  <a:srgbClr val="CE181E"/>
                </a:buClr>
                <a:buFontTx/>
                <a:buChar char="•"/>
                <a:tabLst>
                  <a:tab pos="151130" algn="l"/>
                </a:tabLst>
              </a:pPr>
              <a:r>
                <a:rPr lang="pl-PL" sz="1200" b="1" dirty="0">
                  <a:solidFill>
                    <a:srgbClr val="00B050"/>
                  </a:solidFill>
                  <a:cs typeface="Arial"/>
                </a:rPr>
                <a:t>rynek bilansujący</a:t>
              </a:r>
              <a:endParaRPr lang="pl-PL" sz="1200" dirty="0">
                <a:solidFill>
                  <a:srgbClr val="00B050"/>
                </a:solidFill>
                <a:cs typeface="Arial"/>
              </a:endParaRPr>
            </a:p>
            <a:p>
              <a:pPr marL="360363" lvl="1" indent="-180975">
                <a:spcBef>
                  <a:spcPts val="595"/>
                </a:spcBef>
                <a:buClr>
                  <a:srgbClr val="CE181E"/>
                </a:buClr>
                <a:buChar char="•"/>
                <a:tabLst>
                  <a:tab pos="151130" algn="l"/>
                </a:tabLst>
              </a:pPr>
              <a:r>
                <a:rPr lang="pl-PL" sz="1200" b="1" spc="5" dirty="0">
                  <a:solidFill>
                    <a:srgbClr val="00B050"/>
                  </a:solidFill>
                  <a:latin typeface="Arial"/>
                  <a:cs typeface="Arial"/>
                </a:rPr>
                <a:t>dedykowane umowy (GWS, IRP, IZP)</a:t>
              </a:r>
            </a:p>
            <a:p>
              <a:pPr marL="150495" indent="-137795">
                <a:spcBef>
                  <a:spcPts val="595"/>
                </a:spcBef>
                <a:buClr>
                  <a:srgbClr val="CE181E"/>
                </a:buClr>
                <a:buChar char="•"/>
                <a:tabLst>
                  <a:tab pos="151130" algn="l"/>
                </a:tabLst>
              </a:pPr>
              <a:r>
                <a:rPr lang="pl-PL" sz="1200" b="1" spc="0" dirty="0">
                  <a:solidFill>
                    <a:srgbClr val="0070C0"/>
                  </a:solidFill>
                  <a:latin typeface="Arial"/>
                  <a:cs typeface="Arial"/>
                </a:rPr>
                <a:t>Redysponowanie </a:t>
              </a:r>
              <a:r>
                <a:rPr lang="pl-PL" sz="1200" b="1" spc="5" dirty="0">
                  <a:solidFill>
                    <a:srgbClr val="0070C0"/>
                  </a:solidFill>
                  <a:cs typeface="Arial"/>
                </a:rPr>
                <a:t>krajowe w </a:t>
              </a:r>
              <a:r>
                <a:rPr lang="pl-PL" sz="1200" b="1" spc="5" dirty="0">
                  <a:solidFill>
                    <a:srgbClr val="0070C0"/>
                  </a:solidFill>
                  <a:latin typeface="Arial"/>
                  <a:cs typeface="Arial"/>
                </a:rPr>
                <a:t>sieci promieniowej</a:t>
              </a:r>
            </a:p>
            <a:p>
              <a:pPr marL="360363" lvl="1" indent="-180975">
                <a:spcBef>
                  <a:spcPts val="595"/>
                </a:spcBef>
                <a:buClr>
                  <a:srgbClr val="CE181E"/>
                </a:buClr>
                <a:buChar char="•"/>
                <a:tabLst>
                  <a:tab pos="151130" algn="l"/>
                </a:tabLst>
              </a:pPr>
              <a:r>
                <a:rPr lang="pl-PL" sz="1200" b="1" spc="5" dirty="0">
                  <a:solidFill>
                    <a:srgbClr val="0070C0"/>
                  </a:solidFill>
                  <a:latin typeface="Arial"/>
                  <a:cs typeface="Arial"/>
                </a:rPr>
                <a:t>mechanizm oparty na ofertach </a:t>
              </a:r>
            </a:p>
            <a:p>
              <a:pPr marL="150495" indent="-137795">
                <a:spcBef>
                  <a:spcPts val="595"/>
                </a:spcBef>
                <a:buClr>
                  <a:srgbClr val="CE181E"/>
                </a:buClr>
                <a:buChar char="•"/>
                <a:tabLst>
                  <a:tab pos="151130" algn="l"/>
                </a:tabLst>
              </a:pPr>
              <a:r>
                <a:rPr lang="pl-PL" sz="1200" b="1" spc="5" dirty="0">
                  <a:solidFill>
                    <a:srgbClr val="0070C0"/>
                  </a:solidFill>
                  <a:latin typeface="Arial"/>
                  <a:cs typeface="Arial"/>
                </a:rPr>
                <a:t>Redukcja nierynkowa</a:t>
              </a:r>
            </a:p>
            <a:p>
              <a:pPr marL="360363" lvl="1" indent="-180975">
                <a:spcBef>
                  <a:spcPts val="595"/>
                </a:spcBef>
                <a:buClr>
                  <a:srgbClr val="CE181E"/>
                </a:buClr>
                <a:buChar char="•"/>
                <a:tabLst>
                  <a:tab pos="151130" algn="l"/>
                </a:tabLst>
              </a:pPr>
              <a:r>
                <a:rPr lang="pl-PL" sz="1200" b="1" spc="5" dirty="0">
                  <a:solidFill>
                    <a:srgbClr val="0070C0"/>
                  </a:solidFill>
                  <a:latin typeface="Arial"/>
                  <a:cs typeface="Arial"/>
                </a:rPr>
                <a:t>mechanizm interwencyjny</a:t>
              </a:r>
              <a:endParaRPr sz="1200" dirty="0">
                <a:solidFill>
                  <a:srgbClr val="0070C0"/>
                </a:solidFill>
                <a:latin typeface="Arial"/>
                <a:cs typeface="Arial"/>
              </a:endParaRPr>
            </a:p>
          </p:txBody>
        </p:sp>
        <p:sp>
          <p:nvSpPr>
            <p:cNvPr id="16" name="object 42">
              <a:extLst>
                <a:ext uri="{FF2B5EF4-FFF2-40B4-BE49-F238E27FC236}">
                  <a16:creationId xmlns:a16="http://schemas.microsoft.com/office/drawing/2014/main" id="{2F9D88DC-54B6-A119-053C-9D414F18C68F}"/>
                </a:ext>
              </a:extLst>
            </p:cNvPr>
            <p:cNvSpPr/>
            <p:nvPr/>
          </p:nvSpPr>
          <p:spPr>
            <a:xfrm flipV="1">
              <a:off x="6689097" y="4463125"/>
              <a:ext cx="2703777" cy="45719"/>
            </a:xfrm>
            <a:custGeom>
              <a:avLst/>
              <a:gdLst/>
              <a:ahLst/>
              <a:cxnLst/>
              <a:rect l="l" t="t" r="r" b="b"/>
              <a:pathLst>
                <a:path w="4166869">
                  <a:moveTo>
                    <a:pt x="0" y="0"/>
                  </a:moveTo>
                  <a:lnTo>
                    <a:pt x="4166763" y="0"/>
                  </a:lnTo>
                </a:path>
              </a:pathLst>
            </a:custGeom>
            <a:ln w="20941">
              <a:solidFill>
                <a:srgbClr val="CE181E"/>
              </a:solidFill>
            </a:ln>
          </p:spPr>
          <p:txBody>
            <a:bodyPr wrap="square" lIns="0" tIns="0" rIns="0" bIns="0" rtlCol="0"/>
            <a:lstStyle/>
            <a:p>
              <a:endParaRPr sz="1200" dirty="0"/>
            </a:p>
          </p:txBody>
        </p:sp>
      </p:grpSp>
      <p:sp>
        <p:nvSpPr>
          <p:cNvPr id="17" name="Prostokąt zaokrąglony 85">
            <a:extLst>
              <a:ext uri="{FF2B5EF4-FFF2-40B4-BE49-F238E27FC236}">
                <a16:creationId xmlns:a16="http://schemas.microsoft.com/office/drawing/2014/main" id="{8EF13FEB-DF99-7400-AB17-0A14F7100958}"/>
              </a:ext>
            </a:extLst>
          </p:cNvPr>
          <p:cNvSpPr/>
          <p:nvPr/>
        </p:nvSpPr>
        <p:spPr>
          <a:xfrm>
            <a:off x="820787" y="69425"/>
            <a:ext cx="9868983" cy="1143016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lang="pl-PL" sz="2400" b="1" dirty="0">
                <a:solidFill>
                  <a:schemeClr val="bg1"/>
                </a:solidFill>
                <a:latin typeface="Arial"/>
                <a:cs typeface="Arial"/>
              </a:rPr>
              <a:t>Podstawowe środki operatorskie zarządzania pracą systemu elektroenergetycznego</a:t>
            </a:r>
          </a:p>
        </p:txBody>
      </p:sp>
      <p:grpSp>
        <p:nvGrpSpPr>
          <p:cNvPr id="18" name="Grupa 17">
            <a:extLst>
              <a:ext uri="{FF2B5EF4-FFF2-40B4-BE49-F238E27FC236}">
                <a16:creationId xmlns:a16="http://schemas.microsoft.com/office/drawing/2014/main" id="{928DA295-0974-5C59-1275-690647CBFFE6}"/>
              </a:ext>
            </a:extLst>
          </p:cNvPr>
          <p:cNvGrpSpPr/>
          <p:nvPr/>
        </p:nvGrpSpPr>
        <p:grpSpPr>
          <a:xfrm>
            <a:off x="409169" y="2723596"/>
            <a:ext cx="2066894" cy="1966833"/>
            <a:chOff x="826302" y="3935139"/>
            <a:chExt cx="3050563" cy="1527439"/>
          </a:xfrm>
        </p:grpSpPr>
        <p:sp>
          <p:nvSpPr>
            <p:cNvPr id="19" name="Prostokąt 18">
              <a:extLst>
                <a:ext uri="{FF2B5EF4-FFF2-40B4-BE49-F238E27FC236}">
                  <a16:creationId xmlns:a16="http://schemas.microsoft.com/office/drawing/2014/main" id="{A64B3C0A-0FF4-E638-EE2E-42F1AFC4F6EE}"/>
                </a:ext>
              </a:extLst>
            </p:cNvPr>
            <p:cNvSpPr/>
            <p:nvPr/>
          </p:nvSpPr>
          <p:spPr>
            <a:xfrm>
              <a:off x="1300903" y="4002987"/>
              <a:ext cx="2167260" cy="3031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pl-PL" dirty="0">
                <a:solidFill>
                  <a:srgbClr val="002F67"/>
                </a:solidFill>
              </a:endParaRPr>
            </a:p>
          </p:txBody>
        </p:sp>
        <p:sp>
          <p:nvSpPr>
            <p:cNvPr id="20" name="object 13">
              <a:extLst>
                <a:ext uri="{FF2B5EF4-FFF2-40B4-BE49-F238E27FC236}">
                  <a16:creationId xmlns:a16="http://schemas.microsoft.com/office/drawing/2014/main" id="{20F13458-4537-07FD-EF16-0AEFD3071BC7}"/>
                </a:ext>
              </a:extLst>
            </p:cNvPr>
            <p:cNvSpPr/>
            <p:nvPr/>
          </p:nvSpPr>
          <p:spPr>
            <a:xfrm>
              <a:off x="826302" y="4248912"/>
              <a:ext cx="3050563" cy="1213666"/>
            </a:xfrm>
            <a:custGeom>
              <a:avLst/>
              <a:gdLst/>
              <a:ahLst/>
              <a:cxnLst/>
              <a:rect l="l" t="t" r="r" b="b"/>
              <a:pathLst>
                <a:path w="3267075" h="1868170">
                  <a:moveTo>
                    <a:pt x="0" y="1867576"/>
                  </a:moveTo>
                  <a:lnTo>
                    <a:pt x="3266916" y="1867576"/>
                  </a:lnTo>
                  <a:lnTo>
                    <a:pt x="3266916" y="0"/>
                  </a:lnTo>
                  <a:lnTo>
                    <a:pt x="0" y="0"/>
                  </a:lnTo>
                  <a:lnTo>
                    <a:pt x="0" y="1867576"/>
                  </a:lnTo>
                  <a:close/>
                </a:path>
              </a:pathLst>
            </a:custGeom>
            <a:ln w="9340">
              <a:solidFill>
                <a:srgbClr val="002F67"/>
              </a:solidFill>
            </a:ln>
          </p:spPr>
          <p:txBody>
            <a:bodyPr wrap="square" lIns="0" tIns="0" rIns="0" bIns="0" rtlCol="0"/>
            <a:lstStyle/>
            <a:p>
              <a:endParaRPr sz="1200" dirty="0"/>
            </a:p>
          </p:txBody>
        </p:sp>
        <p:sp>
          <p:nvSpPr>
            <p:cNvPr id="21" name="object 15">
              <a:extLst>
                <a:ext uri="{FF2B5EF4-FFF2-40B4-BE49-F238E27FC236}">
                  <a16:creationId xmlns:a16="http://schemas.microsoft.com/office/drawing/2014/main" id="{BC4A93FA-A993-ACC8-14D3-117B16E6C79B}"/>
                </a:ext>
              </a:extLst>
            </p:cNvPr>
            <p:cNvSpPr/>
            <p:nvPr/>
          </p:nvSpPr>
          <p:spPr>
            <a:xfrm>
              <a:off x="1798102" y="4034980"/>
              <a:ext cx="1699193" cy="485775"/>
            </a:xfrm>
            <a:custGeom>
              <a:avLst/>
              <a:gdLst/>
              <a:ahLst/>
              <a:cxnLst/>
              <a:rect l="l" t="t" r="r" b="b"/>
              <a:pathLst>
                <a:path w="2543809" h="485775">
                  <a:moveTo>
                    <a:pt x="0" y="485419"/>
                  </a:moveTo>
                  <a:lnTo>
                    <a:pt x="2543294" y="485419"/>
                  </a:lnTo>
                  <a:lnTo>
                    <a:pt x="2543294" y="0"/>
                  </a:lnTo>
                  <a:lnTo>
                    <a:pt x="0" y="0"/>
                  </a:lnTo>
                  <a:lnTo>
                    <a:pt x="0" y="48541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200" dirty="0"/>
            </a:p>
          </p:txBody>
        </p:sp>
        <p:sp>
          <p:nvSpPr>
            <p:cNvPr id="22" name="object 21">
              <a:extLst>
                <a:ext uri="{FF2B5EF4-FFF2-40B4-BE49-F238E27FC236}">
                  <a16:creationId xmlns:a16="http://schemas.microsoft.com/office/drawing/2014/main" id="{3EDDEAC6-D97A-B8EA-74EE-F01737C33F80}"/>
                </a:ext>
              </a:extLst>
            </p:cNvPr>
            <p:cNvSpPr/>
            <p:nvPr/>
          </p:nvSpPr>
          <p:spPr>
            <a:xfrm>
              <a:off x="2008148" y="4138883"/>
              <a:ext cx="1489147" cy="210820"/>
            </a:xfrm>
            <a:custGeom>
              <a:avLst/>
              <a:gdLst/>
              <a:ahLst/>
              <a:cxnLst/>
              <a:rect l="l" t="t" r="r" b="b"/>
              <a:pathLst>
                <a:path w="2123440" h="210820">
                  <a:moveTo>
                    <a:pt x="0" y="210726"/>
                  </a:moveTo>
                  <a:lnTo>
                    <a:pt x="2123202" y="210726"/>
                  </a:lnTo>
                  <a:lnTo>
                    <a:pt x="2123202" y="0"/>
                  </a:lnTo>
                  <a:lnTo>
                    <a:pt x="0" y="0"/>
                  </a:lnTo>
                  <a:lnTo>
                    <a:pt x="0" y="21072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200" dirty="0"/>
            </a:p>
          </p:txBody>
        </p:sp>
        <p:sp>
          <p:nvSpPr>
            <p:cNvPr id="23" name="object 25">
              <a:extLst>
                <a:ext uri="{FF2B5EF4-FFF2-40B4-BE49-F238E27FC236}">
                  <a16:creationId xmlns:a16="http://schemas.microsoft.com/office/drawing/2014/main" id="{ADE9DC31-387C-DB46-B541-871675E46A4D}"/>
                </a:ext>
              </a:extLst>
            </p:cNvPr>
            <p:cNvSpPr txBox="1"/>
            <p:nvPr/>
          </p:nvSpPr>
          <p:spPr>
            <a:xfrm>
              <a:off x="1082441" y="4509667"/>
              <a:ext cx="2496365" cy="879738"/>
            </a:xfrm>
            <a:prstGeom prst="rect">
              <a:avLst/>
            </a:prstGeom>
          </p:spPr>
          <p:txBody>
            <a:bodyPr vert="horz" wrap="square" lIns="0" tIns="58419" rIns="0" bIns="0" rtlCol="0">
              <a:spAutoFit/>
            </a:bodyPr>
            <a:lstStyle/>
            <a:p>
              <a:pPr marL="150495" indent="-137795">
                <a:lnSpc>
                  <a:spcPct val="150000"/>
                </a:lnSpc>
                <a:buClr>
                  <a:srgbClr val="CE181E"/>
                </a:buClr>
                <a:buChar char="•"/>
                <a:tabLst>
                  <a:tab pos="151130" algn="l"/>
                </a:tabLst>
              </a:pPr>
              <a:r>
                <a:rPr lang="pl-PL" sz="1200" b="1" spc="15" dirty="0">
                  <a:solidFill>
                    <a:srgbClr val="00B050"/>
                  </a:solidFill>
                  <a:latin typeface="Arial"/>
                  <a:cs typeface="Arial"/>
                </a:rPr>
                <a:t>RR</a:t>
              </a:r>
            </a:p>
            <a:p>
              <a:pPr marL="150495" indent="-137795">
                <a:lnSpc>
                  <a:spcPct val="150000"/>
                </a:lnSpc>
                <a:buClr>
                  <a:srgbClr val="CE181E"/>
                </a:buClr>
                <a:buChar char="•"/>
                <a:tabLst>
                  <a:tab pos="151130" algn="l"/>
                </a:tabLst>
              </a:pPr>
              <a:r>
                <a:rPr lang="pl-PL" sz="1200" b="1" spc="15" dirty="0">
                  <a:solidFill>
                    <a:srgbClr val="00B050"/>
                  </a:solidFill>
                  <a:latin typeface="Arial"/>
                  <a:cs typeface="Arial"/>
                </a:rPr>
                <a:t>aFRR</a:t>
              </a:r>
            </a:p>
            <a:p>
              <a:pPr marL="150495" indent="-137795">
                <a:lnSpc>
                  <a:spcPct val="150000"/>
                </a:lnSpc>
                <a:buClr>
                  <a:srgbClr val="CE181E"/>
                </a:buClr>
                <a:buChar char="•"/>
                <a:tabLst>
                  <a:tab pos="151130" algn="l"/>
                </a:tabLst>
              </a:pPr>
              <a:r>
                <a:rPr lang="pl-PL" sz="1200" b="1" spc="15" dirty="0">
                  <a:solidFill>
                    <a:srgbClr val="00B050"/>
                  </a:solidFill>
                  <a:latin typeface="Arial"/>
                  <a:cs typeface="Arial"/>
                </a:rPr>
                <a:t>mFRR</a:t>
              </a:r>
            </a:p>
            <a:p>
              <a:pPr marL="150495" indent="-137795">
                <a:lnSpc>
                  <a:spcPct val="150000"/>
                </a:lnSpc>
                <a:buClr>
                  <a:srgbClr val="CE181E"/>
                </a:buClr>
                <a:buChar char="•"/>
                <a:tabLst>
                  <a:tab pos="151130" algn="l"/>
                </a:tabLst>
              </a:pPr>
              <a:r>
                <a:rPr lang="pl-PL" sz="1200" b="1" spc="15" dirty="0">
                  <a:solidFill>
                    <a:srgbClr val="00B050"/>
                  </a:solidFill>
                  <a:latin typeface="Arial"/>
                  <a:cs typeface="Arial"/>
                </a:rPr>
                <a:t>FCR</a:t>
              </a:r>
            </a:p>
          </p:txBody>
        </p:sp>
        <p:sp>
          <p:nvSpPr>
            <p:cNvPr id="24" name="object 41">
              <a:extLst>
                <a:ext uri="{FF2B5EF4-FFF2-40B4-BE49-F238E27FC236}">
                  <a16:creationId xmlns:a16="http://schemas.microsoft.com/office/drawing/2014/main" id="{8E64B391-4234-4221-1DFB-76A3498766AE}"/>
                </a:ext>
              </a:extLst>
            </p:cNvPr>
            <p:cNvSpPr/>
            <p:nvPr/>
          </p:nvSpPr>
          <p:spPr>
            <a:xfrm>
              <a:off x="1080488" y="4492640"/>
              <a:ext cx="2529946" cy="45719"/>
            </a:xfrm>
            <a:custGeom>
              <a:avLst/>
              <a:gdLst/>
              <a:ahLst/>
              <a:cxnLst/>
              <a:rect l="l" t="t" r="r" b="b"/>
              <a:pathLst>
                <a:path w="2868929">
                  <a:moveTo>
                    <a:pt x="0" y="0"/>
                  </a:moveTo>
                  <a:lnTo>
                    <a:pt x="2868373" y="0"/>
                  </a:lnTo>
                </a:path>
              </a:pathLst>
            </a:custGeom>
            <a:ln w="20941">
              <a:solidFill>
                <a:srgbClr val="CE181E"/>
              </a:solidFill>
            </a:ln>
          </p:spPr>
          <p:txBody>
            <a:bodyPr wrap="square" lIns="0" tIns="0" rIns="0" bIns="0" rtlCol="0"/>
            <a:lstStyle/>
            <a:p>
              <a:endParaRPr sz="1200" dirty="0"/>
            </a:p>
          </p:txBody>
        </p:sp>
        <p:sp>
          <p:nvSpPr>
            <p:cNvPr id="25" name="object 16">
              <a:extLst>
                <a:ext uri="{FF2B5EF4-FFF2-40B4-BE49-F238E27FC236}">
                  <a16:creationId xmlns:a16="http://schemas.microsoft.com/office/drawing/2014/main" id="{2713DF3F-4248-F323-CF14-60CA56823663}"/>
                </a:ext>
              </a:extLst>
            </p:cNvPr>
            <p:cNvSpPr/>
            <p:nvPr/>
          </p:nvSpPr>
          <p:spPr>
            <a:xfrm>
              <a:off x="1546737" y="4078496"/>
              <a:ext cx="2154279" cy="321401"/>
            </a:xfrm>
            <a:custGeom>
              <a:avLst/>
              <a:gdLst/>
              <a:ahLst/>
              <a:cxnLst/>
              <a:rect l="l" t="t" r="r" b="b"/>
              <a:pathLst>
                <a:path w="3935094" h="485775">
                  <a:moveTo>
                    <a:pt x="0" y="485419"/>
                  </a:moveTo>
                  <a:lnTo>
                    <a:pt x="3934780" y="485419"/>
                  </a:lnTo>
                  <a:lnTo>
                    <a:pt x="3934780" y="0"/>
                  </a:lnTo>
                  <a:lnTo>
                    <a:pt x="0" y="0"/>
                  </a:lnTo>
                  <a:lnTo>
                    <a:pt x="0" y="48541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200" dirty="0"/>
            </a:p>
          </p:txBody>
        </p:sp>
        <p:sp>
          <p:nvSpPr>
            <p:cNvPr id="26" name="object 16">
              <a:extLst>
                <a:ext uri="{FF2B5EF4-FFF2-40B4-BE49-F238E27FC236}">
                  <a16:creationId xmlns:a16="http://schemas.microsoft.com/office/drawing/2014/main" id="{13384C76-7D44-3EF5-21D9-FA93A0EB9C73}"/>
                </a:ext>
              </a:extLst>
            </p:cNvPr>
            <p:cNvSpPr/>
            <p:nvPr/>
          </p:nvSpPr>
          <p:spPr>
            <a:xfrm>
              <a:off x="1023332" y="3935139"/>
              <a:ext cx="2548804" cy="321401"/>
            </a:xfrm>
            <a:custGeom>
              <a:avLst/>
              <a:gdLst/>
              <a:ahLst/>
              <a:cxnLst/>
              <a:rect l="l" t="t" r="r" b="b"/>
              <a:pathLst>
                <a:path w="3935094" h="485775">
                  <a:moveTo>
                    <a:pt x="0" y="485419"/>
                  </a:moveTo>
                  <a:lnTo>
                    <a:pt x="3934780" y="485419"/>
                  </a:lnTo>
                  <a:lnTo>
                    <a:pt x="3934780" y="0"/>
                  </a:lnTo>
                  <a:lnTo>
                    <a:pt x="0" y="0"/>
                  </a:lnTo>
                  <a:lnTo>
                    <a:pt x="0" y="48541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200" dirty="0"/>
            </a:p>
          </p:txBody>
        </p:sp>
        <p:sp>
          <p:nvSpPr>
            <p:cNvPr id="27" name="object 22">
              <a:extLst>
                <a:ext uri="{FF2B5EF4-FFF2-40B4-BE49-F238E27FC236}">
                  <a16:creationId xmlns:a16="http://schemas.microsoft.com/office/drawing/2014/main" id="{EB6A7E38-8F30-6014-997B-9624808E4C8B}"/>
                </a:ext>
              </a:extLst>
            </p:cNvPr>
            <p:cNvSpPr txBox="1"/>
            <p:nvPr/>
          </p:nvSpPr>
          <p:spPr>
            <a:xfrm>
              <a:off x="933316" y="4062390"/>
              <a:ext cx="2556141" cy="357532"/>
            </a:xfrm>
            <a:prstGeom prst="rect">
              <a:avLst/>
            </a:prstGeom>
          </p:spPr>
          <p:txBody>
            <a:bodyPr vert="horz" wrap="square" lIns="0" tIns="16510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30"/>
                </a:spcBef>
              </a:pPr>
              <a:r>
                <a:rPr lang="pl-PL" sz="1400" b="1" spc="5" dirty="0">
                  <a:solidFill>
                    <a:srgbClr val="002E66"/>
                  </a:solidFill>
                  <a:latin typeface="Arial"/>
                  <a:cs typeface="Arial"/>
                </a:rPr>
                <a:t>Frequency related</a:t>
              </a:r>
            </a:p>
            <a:p>
              <a:pPr marL="12700" algn="ctr">
                <a:lnSpc>
                  <a:spcPct val="100000"/>
                </a:lnSpc>
                <a:spcBef>
                  <a:spcPts val="130"/>
                </a:spcBef>
              </a:pPr>
              <a:r>
                <a:rPr lang="pl-PL" sz="1400" b="1" spc="5" dirty="0">
                  <a:solidFill>
                    <a:srgbClr val="002E66"/>
                  </a:solidFill>
                  <a:latin typeface="Arial"/>
                  <a:cs typeface="Arial"/>
                </a:rPr>
                <a:t>(bilansowanie)</a:t>
              </a:r>
              <a:endParaRPr sz="1400" dirty="0">
                <a:latin typeface="Arial"/>
                <a:cs typeface="Arial"/>
              </a:endParaRPr>
            </a:p>
          </p:txBody>
        </p:sp>
      </p:grpSp>
      <p:sp>
        <p:nvSpPr>
          <p:cNvPr id="28" name="Prostokąt zaokrąglony 33">
            <a:extLst>
              <a:ext uri="{FF2B5EF4-FFF2-40B4-BE49-F238E27FC236}">
                <a16:creationId xmlns:a16="http://schemas.microsoft.com/office/drawing/2014/main" id="{6561011F-DAEE-79D8-DF73-1CB97CAAF2FB}"/>
              </a:ext>
            </a:extLst>
          </p:cNvPr>
          <p:cNvSpPr/>
          <p:nvPr/>
        </p:nvSpPr>
        <p:spPr>
          <a:xfrm>
            <a:off x="1726061" y="1572970"/>
            <a:ext cx="2952328" cy="620248"/>
          </a:xfrm>
          <a:prstGeom prst="roundRect">
            <a:avLst/>
          </a:prstGeom>
          <a:solidFill>
            <a:srgbClr val="D2D2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5"/>
              </a:spcBef>
            </a:pPr>
            <a:r>
              <a:rPr lang="pl-PL" sz="1600" b="1" spc="10" dirty="0">
                <a:solidFill>
                  <a:srgbClr val="002F67"/>
                </a:solidFill>
                <a:latin typeface="Arial"/>
                <a:cs typeface="Arial"/>
              </a:rPr>
              <a:t>Ancillary Services</a:t>
            </a:r>
          </a:p>
          <a:p>
            <a:pPr algn="ctr">
              <a:spcBef>
                <a:spcPts val="5"/>
              </a:spcBef>
            </a:pPr>
            <a:r>
              <a:rPr lang="pl-PL" sz="1600" b="1" spc="10" dirty="0">
                <a:solidFill>
                  <a:srgbClr val="002F67"/>
                </a:solidFill>
                <a:latin typeface="Arial"/>
                <a:cs typeface="Arial"/>
              </a:rPr>
              <a:t>(usługi pomocnicze)</a:t>
            </a:r>
          </a:p>
        </p:txBody>
      </p:sp>
      <p:cxnSp>
        <p:nvCxnSpPr>
          <p:cNvPr id="29" name="Łącznik łamany 5">
            <a:extLst>
              <a:ext uri="{FF2B5EF4-FFF2-40B4-BE49-F238E27FC236}">
                <a16:creationId xmlns:a16="http://schemas.microsoft.com/office/drawing/2014/main" id="{51DF261A-D5D5-C16F-DF5B-FC9AF6B39004}"/>
              </a:ext>
            </a:extLst>
          </p:cNvPr>
          <p:cNvCxnSpPr>
            <a:cxnSpLocks/>
            <a:endCxn id="55" idx="0"/>
          </p:cNvCxnSpPr>
          <p:nvPr/>
        </p:nvCxnSpPr>
        <p:spPr>
          <a:xfrm>
            <a:off x="5591659" y="1387425"/>
            <a:ext cx="3852184" cy="360884"/>
          </a:xfrm>
          <a:prstGeom prst="bentConnector2">
            <a:avLst/>
          </a:prstGeom>
          <a:ln w="19050">
            <a:solidFill>
              <a:srgbClr val="CE181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upa 29">
            <a:extLst>
              <a:ext uri="{FF2B5EF4-FFF2-40B4-BE49-F238E27FC236}">
                <a16:creationId xmlns:a16="http://schemas.microsoft.com/office/drawing/2014/main" id="{D637B8A9-5B15-393C-E5FE-80E3A19AC768}"/>
              </a:ext>
            </a:extLst>
          </p:cNvPr>
          <p:cNvGrpSpPr/>
          <p:nvPr/>
        </p:nvGrpSpPr>
        <p:grpSpPr>
          <a:xfrm>
            <a:off x="2920244" y="2755309"/>
            <a:ext cx="4636604" cy="2838462"/>
            <a:chOff x="4479323" y="4013457"/>
            <a:chExt cx="3050563" cy="1977046"/>
          </a:xfrm>
        </p:grpSpPr>
        <p:sp>
          <p:nvSpPr>
            <p:cNvPr id="31" name="Prostokąt 30">
              <a:extLst>
                <a:ext uri="{FF2B5EF4-FFF2-40B4-BE49-F238E27FC236}">
                  <a16:creationId xmlns:a16="http://schemas.microsoft.com/office/drawing/2014/main" id="{7EDFD8D3-2791-6584-97F4-39EDCC3D0DA3}"/>
                </a:ext>
              </a:extLst>
            </p:cNvPr>
            <p:cNvSpPr/>
            <p:nvPr/>
          </p:nvSpPr>
          <p:spPr>
            <a:xfrm>
              <a:off x="4960921" y="4013457"/>
              <a:ext cx="2167260" cy="3031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pl-PL" dirty="0">
                <a:solidFill>
                  <a:srgbClr val="002F67"/>
                </a:solidFill>
              </a:endParaRPr>
            </a:p>
          </p:txBody>
        </p:sp>
        <p:sp>
          <p:nvSpPr>
            <p:cNvPr id="32" name="object 13">
              <a:extLst>
                <a:ext uri="{FF2B5EF4-FFF2-40B4-BE49-F238E27FC236}">
                  <a16:creationId xmlns:a16="http://schemas.microsoft.com/office/drawing/2014/main" id="{F2CB8E23-D2D3-E21B-D0A4-F2785F4E4E4E}"/>
                </a:ext>
              </a:extLst>
            </p:cNvPr>
            <p:cNvSpPr/>
            <p:nvPr/>
          </p:nvSpPr>
          <p:spPr>
            <a:xfrm>
              <a:off x="4479323" y="4228597"/>
              <a:ext cx="3050563" cy="1761906"/>
            </a:xfrm>
            <a:custGeom>
              <a:avLst/>
              <a:gdLst/>
              <a:ahLst/>
              <a:cxnLst/>
              <a:rect l="l" t="t" r="r" b="b"/>
              <a:pathLst>
                <a:path w="3267075" h="1868170">
                  <a:moveTo>
                    <a:pt x="0" y="1867576"/>
                  </a:moveTo>
                  <a:lnTo>
                    <a:pt x="3266916" y="1867576"/>
                  </a:lnTo>
                  <a:lnTo>
                    <a:pt x="3266916" y="0"/>
                  </a:lnTo>
                  <a:lnTo>
                    <a:pt x="0" y="0"/>
                  </a:lnTo>
                  <a:lnTo>
                    <a:pt x="0" y="1867576"/>
                  </a:lnTo>
                  <a:close/>
                </a:path>
              </a:pathLst>
            </a:custGeom>
            <a:ln w="9340">
              <a:solidFill>
                <a:srgbClr val="002F67"/>
              </a:solidFill>
            </a:ln>
          </p:spPr>
          <p:txBody>
            <a:bodyPr wrap="square" lIns="0" tIns="0" rIns="0" bIns="0" rtlCol="0"/>
            <a:lstStyle/>
            <a:p>
              <a:endParaRPr sz="1200" dirty="0"/>
            </a:p>
          </p:txBody>
        </p:sp>
        <p:sp>
          <p:nvSpPr>
            <p:cNvPr id="33" name="object 15">
              <a:extLst>
                <a:ext uri="{FF2B5EF4-FFF2-40B4-BE49-F238E27FC236}">
                  <a16:creationId xmlns:a16="http://schemas.microsoft.com/office/drawing/2014/main" id="{03E738B7-0F6E-B860-B615-F322B1FE6740}"/>
                </a:ext>
              </a:extLst>
            </p:cNvPr>
            <p:cNvSpPr/>
            <p:nvPr/>
          </p:nvSpPr>
          <p:spPr>
            <a:xfrm>
              <a:off x="5458120" y="4045450"/>
              <a:ext cx="1699193" cy="485775"/>
            </a:xfrm>
            <a:custGeom>
              <a:avLst/>
              <a:gdLst/>
              <a:ahLst/>
              <a:cxnLst/>
              <a:rect l="l" t="t" r="r" b="b"/>
              <a:pathLst>
                <a:path w="2543809" h="485775">
                  <a:moveTo>
                    <a:pt x="0" y="485419"/>
                  </a:moveTo>
                  <a:lnTo>
                    <a:pt x="2543294" y="485419"/>
                  </a:lnTo>
                  <a:lnTo>
                    <a:pt x="2543294" y="0"/>
                  </a:lnTo>
                  <a:lnTo>
                    <a:pt x="0" y="0"/>
                  </a:lnTo>
                  <a:lnTo>
                    <a:pt x="0" y="48541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200" dirty="0"/>
            </a:p>
          </p:txBody>
        </p:sp>
        <p:sp>
          <p:nvSpPr>
            <p:cNvPr id="34" name="object 21">
              <a:extLst>
                <a:ext uri="{FF2B5EF4-FFF2-40B4-BE49-F238E27FC236}">
                  <a16:creationId xmlns:a16="http://schemas.microsoft.com/office/drawing/2014/main" id="{20B30330-67E6-4821-35B4-6BEFB5D31CCB}"/>
                </a:ext>
              </a:extLst>
            </p:cNvPr>
            <p:cNvSpPr/>
            <p:nvPr/>
          </p:nvSpPr>
          <p:spPr>
            <a:xfrm>
              <a:off x="5668166" y="4149353"/>
              <a:ext cx="1489147" cy="210820"/>
            </a:xfrm>
            <a:custGeom>
              <a:avLst/>
              <a:gdLst/>
              <a:ahLst/>
              <a:cxnLst/>
              <a:rect l="l" t="t" r="r" b="b"/>
              <a:pathLst>
                <a:path w="2123440" h="210820">
                  <a:moveTo>
                    <a:pt x="0" y="210726"/>
                  </a:moveTo>
                  <a:lnTo>
                    <a:pt x="2123202" y="210726"/>
                  </a:lnTo>
                  <a:lnTo>
                    <a:pt x="2123202" y="0"/>
                  </a:lnTo>
                  <a:lnTo>
                    <a:pt x="0" y="0"/>
                  </a:lnTo>
                  <a:lnTo>
                    <a:pt x="0" y="21072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200" dirty="0"/>
            </a:p>
          </p:txBody>
        </p:sp>
        <p:sp>
          <p:nvSpPr>
            <p:cNvPr id="35" name="object 25">
              <a:extLst>
                <a:ext uri="{FF2B5EF4-FFF2-40B4-BE49-F238E27FC236}">
                  <a16:creationId xmlns:a16="http://schemas.microsoft.com/office/drawing/2014/main" id="{32CA9DB6-E2D6-2C89-498A-27EC81A29024}"/>
                </a:ext>
              </a:extLst>
            </p:cNvPr>
            <p:cNvSpPr txBox="1"/>
            <p:nvPr/>
          </p:nvSpPr>
          <p:spPr>
            <a:xfrm>
              <a:off x="4744544" y="4395995"/>
              <a:ext cx="2496365" cy="1560766"/>
            </a:xfrm>
            <a:prstGeom prst="rect">
              <a:avLst/>
            </a:prstGeom>
          </p:spPr>
          <p:txBody>
            <a:bodyPr vert="horz" wrap="square" lIns="0" tIns="58419" rIns="0" bIns="0" rtlCol="0">
              <a:spAutoFit/>
            </a:bodyPr>
            <a:lstStyle/>
            <a:p>
              <a:pPr marL="150495" indent="-137795">
                <a:lnSpc>
                  <a:spcPct val="150000"/>
                </a:lnSpc>
                <a:buClr>
                  <a:srgbClr val="CE181E"/>
                </a:buClr>
                <a:buFontTx/>
                <a:buChar char="•"/>
                <a:tabLst>
                  <a:tab pos="151130" algn="l"/>
                </a:tabLst>
              </a:pPr>
              <a:r>
                <a:rPr lang="pl-PL" sz="1200" b="1" spc="15" dirty="0">
                  <a:solidFill>
                    <a:schemeClr val="accent3">
                      <a:lumMod val="25000"/>
                    </a:schemeClr>
                  </a:solidFill>
                  <a:cs typeface="Arial"/>
                </a:rPr>
                <a:t>regulacja napięcia w stanach ustalonych </a:t>
              </a:r>
            </a:p>
            <a:p>
              <a:pPr marL="150495" indent="-137795">
                <a:lnSpc>
                  <a:spcPct val="150000"/>
                </a:lnSpc>
                <a:buClr>
                  <a:srgbClr val="CE181E"/>
                </a:buClr>
                <a:buFontTx/>
                <a:buChar char="•"/>
                <a:tabLst>
                  <a:tab pos="151130" algn="l"/>
                </a:tabLst>
              </a:pPr>
              <a:r>
                <a:rPr lang="pl-PL" sz="1200" b="1" spc="15" dirty="0">
                  <a:solidFill>
                    <a:schemeClr val="accent3">
                      <a:lumMod val="25000"/>
                    </a:schemeClr>
                  </a:solidFill>
                  <a:cs typeface="Arial"/>
                </a:rPr>
                <a:t>dostarczanie prądu zwarciowego</a:t>
              </a:r>
            </a:p>
            <a:p>
              <a:pPr marL="150495" indent="-137795">
                <a:lnSpc>
                  <a:spcPct val="150000"/>
                </a:lnSpc>
                <a:buClr>
                  <a:srgbClr val="CE181E"/>
                </a:buClr>
                <a:buChar char="•"/>
                <a:tabLst>
                  <a:tab pos="151130" algn="l"/>
                </a:tabLst>
              </a:pPr>
              <a:r>
                <a:rPr lang="pl-PL" sz="1200" b="1" spc="15" dirty="0">
                  <a:solidFill>
                    <a:schemeClr val="accent3">
                      <a:lumMod val="25000"/>
                    </a:schemeClr>
                  </a:solidFill>
                  <a:cs typeface="Arial"/>
                </a:rPr>
                <a:t>szybkie wstrzykiwanie prądu biernego</a:t>
              </a:r>
            </a:p>
            <a:p>
              <a:pPr marL="150495" indent="-137795">
                <a:lnSpc>
                  <a:spcPct val="150000"/>
                </a:lnSpc>
                <a:buClr>
                  <a:srgbClr val="CE181E"/>
                </a:buClr>
                <a:buChar char="•"/>
                <a:tabLst>
                  <a:tab pos="151130" algn="l"/>
                </a:tabLst>
              </a:pPr>
              <a:r>
                <a:rPr lang="pl-PL" sz="1200" b="1" spc="15" dirty="0">
                  <a:solidFill>
                    <a:srgbClr val="00B050"/>
                  </a:solidFill>
                  <a:cs typeface="Arial"/>
                </a:rPr>
                <a:t>zapewnienie inercji w celu zachowania stabilności sieci lokalnej </a:t>
              </a:r>
            </a:p>
            <a:p>
              <a:pPr marL="150495" indent="-137795">
                <a:lnSpc>
                  <a:spcPct val="150000"/>
                </a:lnSpc>
                <a:buClr>
                  <a:srgbClr val="CE181E"/>
                </a:buClr>
                <a:buFontTx/>
                <a:buChar char="•"/>
                <a:tabLst>
                  <a:tab pos="151130" algn="l"/>
                </a:tabLst>
              </a:pPr>
              <a:r>
                <a:rPr lang="pl-PL" sz="1200" b="1" spc="15" dirty="0">
                  <a:solidFill>
                    <a:srgbClr val="00B050"/>
                  </a:solidFill>
                  <a:cs typeface="Arial"/>
                </a:rPr>
                <a:t>zdolności do rozruchu autonomicznego </a:t>
              </a:r>
            </a:p>
            <a:p>
              <a:pPr marL="150495" indent="-137795">
                <a:lnSpc>
                  <a:spcPct val="150000"/>
                </a:lnSpc>
                <a:buClr>
                  <a:srgbClr val="CE181E"/>
                </a:buClr>
                <a:buFontTx/>
                <a:buChar char="•"/>
                <a:tabLst>
                  <a:tab pos="151130" algn="l"/>
                </a:tabLst>
              </a:pPr>
              <a:r>
                <a:rPr lang="pl-PL" sz="1200" b="1" spc="15" dirty="0">
                  <a:solidFill>
                    <a:srgbClr val="00B050"/>
                  </a:solidFill>
                  <a:cs typeface="Arial"/>
                </a:rPr>
                <a:t>zdolność do pracy wyspowej oraz w układzie wydzielonym</a:t>
              </a:r>
            </a:p>
          </p:txBody>
        </p:sp>
        <p:sp>
          <p:nvSpPr>
            <p:cNvPr id="36" name="object 41">
              <a:extLst>
                <a:ext uri="{FF2B5EF4-FFF2-40B4-BE49-F238E27FC236}">
                  <a16:creationId xmlns:a16="http://schemas.microsoft.com/office/drawing/2014/main" id="{CD7DF393-0662-7EB9-B143-5C13D80B6D00}"/>
                </a:ext>
              </a:extLst>
            </p:cNvPr>
            <p:cNvSpPr/>
            <p:nvPr/>
          </p:nvSpPr>
          <p:spPr>
            <a:xfrm>
              <a:off x="4744545" y="4431778"/>
              <a:ext cx="2529946" cy="45719"/>
            </a:xfrm>
            <a:custGeom>
              <a:avLst/>
              <a:gdLst/>
              <a:ahLst/>
              <a:cxnLst/>
              <a:rect l="l" t="t" r="r" b="b"/>
              <a:pathLst>
                <a:path w="2868929">
                  <a:moveTo>
                    <a:pt x="0" y="0"/>
                  </a:moveTo>
                  <a:lnTo>
                    <a:pt x="2868373" y="0"/>
                  </a:lnTo>
                </a:path>
              </a:pathLst>
            </a:custGeom>
            <a:ln w="20941">
              <a:solidFill>
                <a:srgbClr val="CE181E"/>
              </a:solidFill>
            </a:ln>
          </p:spPr>
          <p:txBody>
            <a:bodyPr wrap="square" lIns="0" tIns="0" rIns="0" bIns="0" rtlCol="0"/>
            <a:lstStyle/>
            <a:p>
              <a:endParaRPr sz="1200" dirty="0"/>
            </a:p>
          </p:txBody>
        </p:sp>
        <p:sp>
          <p:nvSpPr>
            <p:cNvPr id="37" name="object 16">
              <a:extLst>
                <a:ext uri="{FF2B5EF4-FFF2-40B4-BE49-F238E27FC236}">
                  <a16:creationId xmlns:a16="http://schemas.microsoft.com/office/drawing/2014/main" id="{43AF387E-BA2A-35E1-FC8C-CE87B978C595}"/>
                </a:ext>
              </a:extLst>
            </p:cNvPr>
            <p:cNvSpPr/>
            <p:nvPr/>
          </p:nvSpPr>
          <p:spPr>
            <a:xfrm>
              <a:off x="5206755" y="4088966"/>
              <a:ext cx="2154279" cy="321401"/>
            </a:xfrm>
            <a:custGeom>
              <a:avLst/>
              <a:gdLst/>
              <a:ahLst/>
              <a:cxnLst/>
              <a:rect l="l" t="t" r="r" b="b"/>
              <a:pathLst>
                <a:path w="3935094" h="485775">
                  <a:moveTo>
                    <a:pt x="0" y="485419"/>
                  </a:moveTo>
                  <a:lnTo>
                    <a:pt x="3934780" y="485419"/>
                  </a:lnTo>
                  <a:lnTo>
                    <a:pt x="3934780" y="0"/>
                  </a:lnTo>
                  <a:lnTo>
                    <a:pt x="0" y="0"/>
                  </a:lnTo>
                  <a:lnTo>
                    <a:pt x="0" y="48541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200" dirty="0"/>
            </a:p>
          </p:txBody>
        </p:sp>
        <p:sp>
          <p:nvSpPr>
            <p:cNvPr id="38" name="object 16">
              <a:extLst>
                <a:ext uri="{FF2B5EF4-FFF2-40B4-BE49-F238E27FC236}">
                  <a16:creationId xmlns:a16="http://schemas.microsoft.com/office/drawing/2014/main" id="{02D6863A-3411-06F5-AD58-FAE0F4D034AA}"/>
                </a:ext>
              </a:extLst>
            </p:cNvPr>
            <p:cNvSpPr/>
            <p:nvPr/>
          </p:nvSpPr>
          <p:spPr>
            <a:xfrm>
              <a:off x="4682559" y="4030083"/>
              <a:ext cx="2548804" cy="321401"/>
            </a:xfrm>
            <a:custGeom>
              <a:avLst/>
              <a:gdLst/>
              <a:ahLst/>
              <a:cxnLst/>
              <a:rect l="l" t="t" r="r" b="b"/>
              <a:pathLst>
                <a:path w="3935094" h="485775">
                  <a:moveTo>
                    <a:pt x="0" y="485419"/>
                  </a:moveTo>
                  <a:lnTo>
                    <a:pt x="3934780" y="485419"/>
                  </a:lnTo>
                  <a:lnTo>
                    <a:pt x="3934780" y="0"/>
                  </a:lnTo>
                  <a:lnTo>
                    <a:pt x="0" y="0"/>
                  </a:lnTo>
                  <a:lnTo>
                    <a:pt x="0" y="48541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200" dirty="0"/>
            </a:p>
          </p:txBody>
        </p:sp>
        <p:sp>
          <p:nvSpPr>
            <p:cNvPr id="39" name="object 22">
              <a:extLst>
                <a:ext uri="{FF2B5EF4-FFF2-40B4-BE49-F238E27FC236}">
                  <a16:creationId xmlns:a16="http://schemas.microsoft.com/office/drawing/2014/main" id="{57774806-1567-DDCB-9DD7-A917F13DD36B}"/>
                </a:ext>
              </a:extLst>
            </p:cNvPr>
            <p:cNvSpPr txBox="1"/>
            <p:nvPr/>
          </p:nvSpPr>
          <p:spPr>
            <a:xfrm>
              <a:off x="4537780" y="4098795"/>
              <a:ext cx="2978633" cy="320665"/>
            </a:xfrm>
            <a:prstGeom prst="rect">
              <a:avLst/>
            </a:prstGeom>
          </p:spPr>
          <p:txBody>
            <a:bodyPr vert="horz" wrap="square" lIns="0" tIns="16510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30"/>
                </a:spcBef>
              </a:pPr>
              <a:r>
                <a:rPr lang="pl-PL" sz="1400" b="1" spc="5" dirty="0">
                  <a:solidFill>
                    <a:srgbClr val="002E66"/>
                  </a:solidFill>
                  <a:latin typeface="Arial"/>
                  <a:cs typeface="Arial"/>
                </a:rPr>
                <a:t>Non-frequency related</a:t>
              </a:r>
            </a:p>
            <a:p>
              <a:pPr marL="12700" algn="ctr">
                <a:lnSpc>
                  <a:spcPct val="100000"/>
                </a:lnSpc>
                <a:spcBef>
                  <a:spcPts val="130"/>
                </a:spcBef>
              </a:pPr>
              <a:r>
                <a:rPr lang="pl-PL" sz="1400" b="1" spc="5" dirty="0">
                  <a:solidFill>
                    <a:srgbClr val="002E66"/>
                  </a:solidFill>
                  <a:latin typeface="Arial"/>
                  <a:cs typeface="Arial"/>
                </a:rPr>
                <a:t>(usługi pomocnicze niezależne od częstotliwości)</a:t>
              </a:r>
              <a:endParaRPr sz="1400" b="1" spc="5" dirty="0">
                <a:solidFill>
                  <a:srgbClr val="002E66"/>
                </a:solidFill>
                <a:latin typeface="Arial"/>
                <a:cs typeface="Arial"/>
              </a:endParaRPr>
            </a:p>
          </p:txBody>
        </p:sp>
      </p:grpSp>
      <p:cxnSp>
        <p:nvCxnSpPr>
          <p:cNvPr id="40" name="Łącznik łamany 58">
            <a:extLst>
              <a:ext uri="{FF2B5EF4-FFF2-40B4-BE49-F238E27FC236}">
                <a16:creationId xmlns:a16="http://schemas.microsoft.com/office/drawing/2014/main" id="{BC146ECB-9734-E805-B0BF-3C8284249A0B}"/>
              </a:ext>
            </a:extLst>
          </p:cNvPr>
          <p:cNvCxnSpPr>
            <a:endCxn id="28" idx="0"/>
          </p:cNvCxnSpPr>
          <p:nvPr/>
        </p:nvCxnSpPr>
        <p:spPr>
          <a:xfrm rot="5400000">
            <a:off x="4216678" y="197989"/>
            <a:ext cx="360529" cy="2389433"/>
          </a:xfrm>
          <a:prstGeom prst="bentConnector3">
            <a:avLst>
              <a:gd name="adj1" fmla="val 50000"/>
            </a:avLst>
          </a:prstGeom>
          <a:ln w="19050">
            <a:solidFill>
              <a:srgbClr val="CE181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Łącznik łamany 17">
            <a:extLst>
              <a:ext uri="{FF2B5EF4-FFF2-40B4-BE49-F238E27FC236}">
                <a16:creationId xmlns:a16="http://schemas.microsoft.com/office/drawing/2014/main" id="{6E638C34-2427-D967-B5A9-A5624A893FE2}"/>
              </a:ext>
            </a:extLst>
          </p:cNvPr>
          <p:cNvCxnSpPr>
            <a:stCxn id="28" idx="2"/>
            <a:endCxn id="27" idx="0"/>
          </p:cNvCxnSpPr>
          <p:nvPr/>
        </p:nvCxnSpPr>
        <p:spPr>
          <a:xfrm rot="5400000">
            <a:off x="1927808" y="1613037"/>
            <a:ext cx="694236" cy="1854598"/>
          </a:xfrm>
          <a:prstGeom prst="bentConnector3">
            <a:avLst>
              <a:gd name="adj1" fmla="val 50000"/>
            </a:avLst>
          </a:prstGeom>
          <a:ln w="19050">
            <a:solidFill>
              <a:srgbClr val="CE181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Łącznik łamany 19">
            <a:extLst>
              <a:ext uri="{FF2B5EF4-FFF2-40B4-BE49-F238E27FC236}">
                <a16:creationId xmlns:a16="http://schemas.microsoft.com/office/drawing/2014/main" id="{105CF6D8-1000-9246-BB78-739D68869B1F}"/>
              </a:ext>
            </a:extLst>
          </p:cNvPr>
          <p:cNvCxnSpPr>
            <a:stCxn id="28" idx="2"/>
            <a:endCxn id="39" idx="0"/>
          </p:cNvCxnSpPr>
          <p:nvPr/>
        </p:nvCxnSpPr>
        <p:spPr>
          <a:xfrm rot="16200000" flipH="1">
            <a:off x="3895173" y="1500269"/>
            <a:ext cx="684610" cy="2070507"/>
          </a:xfrm>
          <a:prstGeom prst="bentConnector3">
            <a:avLst>
              <a:gd name="adj1" fmla="val 51214"/>
            </a:avLst>
          </a:prstGeom>
          <a:ln w="19050">
            <a:solidFill>
              <a:srgbClr val="CE181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Grupa 42">
            <a:extLst>
              <a:ext uri="{FF2B5EF4-FFF2-40B4-BE49-F238E27FC236}">
                <a16:creationId xmlns:a16="http://schemas.microsoft.com/office/drawing/2014/main" id="{5B069D96-AB4C-0BCE-7EE3-91A1502B9F69}"/>
              </a:ext>
            </a:extLst>
          </p:cNvPr>
          <p:cNvGrpSpPr/>
          <p:nvPr/>
        </p:nvGrpSpPr>
        <p:grpSpPr>
          <a:xfrm>
            <a:off x="409169" y="4740467"/>
            <a:ext cx="2066894" cy="1519296"/>
            <a:chOff x="826302" y="4002987"/>
            <a:chExt cx="3050563" cy="2060146"/>
          </a:xfrm>
        </p:grpSpPr>
        <p:sp>
          <p:nvSpPr>
            <p:cNvPr id="44" name="Prostokąt 43">
              <a:extLst>
                <a:ext uri="{FF2B5EF4-FFF2-40B4-BE49-F238E27FC236}">
                  <a16:creationId xmlns:a16="http://schemas.microsoft.com/office/drawing/2014/main" id="{6717B868-2BC8-CF73-35CC-747496F967FD}"/>
                </a:ext>
              </a:extLst>
            </p:cNvPr>
            <p:cNvSpPr/>
            <p:nvPr/>
          </p:nvSpPr>
          <p:spPr>
            <a:xfrm>
              <a:off x="1300903" y="4002987"/>
              <a:ext cx="2167260" cy="3031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pl-PL" dirty="0">
                <a:solidFill>
                  <a:srgbClr val="002F67"/>
                </a:solidFill>
              </a:endParaRPr>
            </a:p>
          </p:txBody>
        </p:sp>
        <p:sp>
          <p:nvSpPr>
            <p:cNvPr id="45" name="object 13">
              <a:extLst>
                <a:ext uri="{FF2B5EF4-FFF2-40B4-BE49-F238E27FC236}">
                  <a16:creationId xmlns:a16="http://schemas.microsoft.com/office/drawing/2014/main" id="{425E7380-932F-05D3-17A5-DA35F6102541}"/>
                </a:ext>
              </a:extLst>
            </p:cNvPr>
            <p:cNvSpPr/>
            <p:nvPr/>
          </p:nvSpPr>
          <p:spPr>
            <a:xfrm>
              <a:off x="826302" y="4248912"/>
              <a:ext cx="3050563" cy="1213666"/>
            </a:xfrm>
            <a:custGeom>
              <a:avLst/>
              <a:gdLst/>
              <a:ahLst/>
              <a:cxnLst/>
              <a:rect l="l" t="t" r="r" b="b"/>
              <a:pathLst>
                <a:path w="3267075" h="1868170">
                  <a:moveTo>
                    <a:pt x="0" y="1867576"/>
                  </a:moveTo>
                  <a:lnTo>
                    <a:pt x="3266916" y="1867576"/>
                  </a:lnTo>
                  <a:lnTo>
                    <a:pt x="3266916" y="0"/>
                  </a:lnTo>
                  <a:lnTo>
                    <a:pt x="0" y="0"/>
                  </a:lnTo>
                  <a:lnTo>
                    <a:pt x="0" y="1867576"/>
                  </a:lnTo>
                  <a:close/>
                </a:path>
              </a:pathLst>
            </a:custGeom>
            <a:ln w="9340">
              <a:solidFill>
                <a:srgbClr val="002F67"/>
              </a:solidFill>
            </a:ln>
          </p:spPr>
          <p:txBody>
            <a:bodyPr wrap="square" lIns="0" tIns="0" rIns="0" bIns="0" rtlCol="0"/>
            <a:lstStyle/>
            <a:p>
              <a:endParaRPr sz="1200" dirty="0"/>
            </a:p>
          </p:txBody>
        </p:sp>
        <p:sp>
          <p:nvSpPr>
            <p:cNvPr id="46" name="object 25">
              <a:extLst>
                <a:ext uri="{FF2B5EF4-FFF2-40B4-BE49-F238E27FC236}">
                  <a16:creationId xmlns:a16="http://schemas.microsoft.com/office/drawing/2014/main" id="{C2B612CE-F1BB-EC77-46E2-9B35C22DFDC7}"/>
                </a:ext>
              </a:extLst>
            </p:cNvPr>
            <p:cNvSpPr txBox="1"/>
            <p:nvPr/>
          </p:nvSpPr>
          <p:spPr>
            <a:xfrm>
              <a:off x="826302" y="4509667"/>
              <a:ext cx="3050563" cy="1553466"/>
            </a:xfrm>
            <a:prstGeom prst="rect">
              <a:avLst/>
            </a:prstGeom>
          </p:spPr>
          <p:txBody>
            <a:bodyPr vert="horz" wrap="square" lIns="0" tIns="58419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30"/>
                </a:spcBef>
              </a:pPr>
              <a:r>
                <a:rPr lang="pl-PL" sz="1200" b="1" spc="5" dirty="0">
                  <a:solidFill>
                    <a:srgbClr val="00B050"/>
                  </a:solidFill>
                  <a:cs typeface="Arial"/>
                </a:rPr>
                <a:t>Redukcja nierynkowa z powodów bilansowych</a:t>
              </a:r>
            </a:p>
            <a:p>
              <a:pPr marL="12700" algn="ctr">
                <a:lnSpc>
                  <a:spcPct val="100000"/>
                </a:lnSpc>
                <a:spcBef>
                  <a:spcPts val="130"/>
                </a:spcBef>
              </a:pPr>
              <a:r>
                <a:rPr lang="pl-PL" sz="1200" b="1" spc="5" dirty="0">
                  <a:solidFill>
                    <a:srgbClr val="00B050"/>
                  </a:solidFill>
                  <a:cs typeface="Arial"/>
                </a:rPr>
                <a:t>(mechanizm interwencyjny)</a:t>
              </a:r>
              <a:endParaRPr lang="pl-PL" sz="1200" dirty="0">
                <a:solidFill>
                  <a:srgbClr val="00B050"/>
                </a:solidFill>
                <a:cs typeface="Arial"/>
              </a:endParaRPr>
            </a:p>
            <a:p>
              <a:pPr marL="12700">
                <a:lnSpc>
                  <a:spcPct val="150000"/>
                </a:lnSpc>
                <a:buClr>
                  <a:srgbClr val="CE181E"/>
                </a:buClr>
                <a:tabLst>
                  <a:tab pos="151130" algn="l"/>
                </a:tabLst>
              </a:pPr>
              <a:endParaRPr lang="pl-PL" sz="1200" b="1" spc="15" dirty="0">
                <a:solidFill>
                  <a:srgbClr val="002E66"/>
                </a:solidFill>
                <a:latin typeface="Arial"/>
                <a:cs typeface="Arial"/>
              </a:endParaRPr>
            </a:p>
            <a:p>
              <a:pPr marL="12700">
                <a:lnSpc>
                  <a:spcPct val="150000"/>
                </a:lnSpc>
                <a:buClr>
                  <a:srgbClr val="CE181E"/>
                </a:buClr>
                <a:tabLst>
                  <a:tab pos="151130" algn="l"/>
                </a:tabLst>
              </a:pPr>
              <a:endParaRPr lang="pl-PL" sz="1200" b="1" spc="5" dirty="0">
                <a:solidFill>
                  <a:srgbClr val="002E66"/>
                </a:solidFill>
                <a:cs typeface="Arial"/>
              </a:endParaRPr>
            </a:p>
          </p:txBody>
        </p:sp>
        <p:sp>
          <p:nvSpPr>
            <p:cNvPr id="47" name="object 41">
              <a:extLst>
                <a:ext uri="{FF2B5EF4-FFF2-40B4-BE49-F238E27FC236}">
                  <a16:creationId xmlns:a16="http://schemas.microsoft.com/office/drawing/2014/main" id="{E039B9C3-7AB1-1A1F-6B52-471602CCBF24}"/>
                </a:ext>
              </a:extLst>
            </p:cNvPr>
            <p:cNvSpPr/>
            <p:nvPr/>
          </p:nvSpPr>
          <p:spPr>
            <a:xfrm>
              <a:off x="1080488" y="4492640"/>
              <a:ext cx="2529946" cy="45719"/>
            </a:xfrm>
            <a:custGeom>
              <a:avLst/>
              <a:gdLst/>
              <a:ahLst/>
              <a:cxnLst/>
              <a:rect l="l" t="t" r="r" b="b"/>
              <a:pathLst>
                <a:path w="2868929">
                  <a:moveTo>
                    <a:pt x="0" y="0"/>
                  </a:moveTo>
                  <a:lnTo>
                    <a:pt x="2868373" y="0"/>
                  </a:lnTo>
                </a:path>
              </a:pathLst>
            </a:custGeom>
            <a:ln w="20941">
              <a:solidFill>
                <a:srgbClr val="CE181E"/>
              </a:solidFill>
            </a:ln>
          </p:spPr>
          <p:txBody>
            <a:bodyPr wrap="square" lIns="0" tIns="0" rIns="0" bIns="0" rtlCol="0"/>
            <a:lstStyle/>
            <a:p>
              <a:endParaRPr sz="1200" dirty="0"/>
            </a:p>
          </p:txBody>
        </p:sp>
        <p:sp>
          <p:nvSpPr>
            <p:cNvPr id="48" name="object 22">
              <a:extLst>
                <a:ext uri="{FF2B5EF4-FFF2-40B4-BE49-F238E27FC236}">
                  <a16:creationId xmlns:a16="http://schemas.microsoft.com/office/drawing/2014/main" id="{29904F8B-99D4-A132-D2D4-D8BE0CDC8B54}"/>
                </a:ext>
              </a:extLst>
            </p:cNvPr>
            <p:cNvSpPr txBox="1"/>
            <p:nvPr/>
          </p:nvSpPr>
          <p:spPr>
            <a:xfrm>
              <a:off x="933316" y="4062390"/>
              <a:ext cx="2556141" cy="198012"/>
            </a:xfrm>
            <a:prstGeom prst="rect">
              <a:avLst/>
            </a:prstGeom>
          </p:spPr>
          <p:txBody>
            <a:bodyPr vert="horz" wrap="square" lIns="0" tIns="16510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30"/>
                </a:spcBef>
              </a:pPr>
              <a:endParaRPr sz="1400" dirty="0">
                <a:latin typeface="Arial"/>
                <a:cs typeface="Arial"/>
              </a:endParaRPr>
            </a:p>
          </p:txBody>
        </p:sp>
      </p:grpSp>
      <p:sp>
        <p:nvSpPr>
          <p:cNvPr id="55" name="Prostokąt zaokrąglony 33">
            <a:extLst>
              <a:ext uri="{FF2B5EF4-FFF2-40B4-BE49-F238E27FC236}">
                <a16:creationId xmlns:a16="http://schemas.microsoft.com/office/drawing/2014/main" id="{DD9DD77F-6CEE-8247-92DD-AD065C21AACC}"/>
              </a:ext>
            </a:extLst>
          </p:cNvPr>
          <p:cNvSpPr/>
          <p:nvPr/>
        </p:nvSpPr>
        <p:spPr>
          <a:xfrm>
            <a:off x="7865841" y="1748309"/>
            <a:ext cx="3156004" cy="620248"/>
          </a:xfrm>
          <a:prstGeom prst="roundRect">
            <a:avLst/>
          </a:prstGeom>
          <a:solidFill>
            <a:srgbClr val="D2D2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5"/>
              </a:spcBef>
            </a:pPr>
            <a:r>
              <a:rPr lang="pl-PL" sz="1600" b="1" spc="10" dirty="0">
                <a:solidFill>
                  <a:srgbClr val="002F67"/>
                </a:solidFill>
                <a:cs typeface="Arial"/>
              </a:rPr>
              <a:t>Congestion Management   </a:t>
            </a:r>
          </a:p>
          <a:p>
            <a:pPr algn="ctr">
              <a:spcBef>
                <a:spcPts val="5"/>
              </a:spcBef>
            </a:pPr>
            <a:r>
              <a:rPr lang="pl-PL" sz="1600" b="1" spc="10" dirty="0">
                <a:solidFill>
                  <a:srgbClr val="002F67"/>
                </a:solidFill>
                <a:cs typeface="Arial"/>
              </a:rPr>
              <a:t>(zarządzanie ograniczeniami)</a:t>
            </a:r>
          </a:p>
        </p:txBody>
      </p:sp>
    </p:spTree>
    <p:extLst>
      <p:ext uri="{BB962C8B-B14F-4D97-AF65-F5344CB8AC3E}">
        <p14:creationId xmlns:p14="http://schemas.microsoft.com/office/powerpoint/2010/main" val="332166165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RYSTALID" val="Crystal_41_1_WEBI_IndependentCell_1"/>
</p:tagLst>
</file>

<file path=ppt/theme/theme1.xml><?xml version="1.0" encoding="utf-8"?>
<a:theme xmlns:a="http://schemas.openxmlformats.org/drawingml/2006/main" name="PSE szablon prezentacji">
  <a:themeElements>
    <a:clrScheme name="Niestandardowy">
      <a:dk1>
        <a:srgbClr val="002F67"/>
      </a:dk1>
      <a:lt1>
        <a:srgbClr val="FFFFFF"/>
      </a:lt1>
      <a:dk2>
        <a:srgbClr val="D2D2D2"/>
      </a:dk2>
      <a:lt2>
        <a:srgbClr val="F0F0F0"/>
      </a:lt2>
      <a:accent1>
        <a:srgbClr val="002F67"/>
      </a:accent1>
      <a:accent2>
        <a:srgbClr val="CE181E"/>
      </a:accent2>
      <a:accent3>
        <a:srgbClr val="D2D2D2"/>
      </a:accent3>
      <a:accent4>
        <a:srgbClr val="005078"/>
      </a:accent4>
      <a:accent5>
        <a:srgbClr val="0C75A5"/>
      </a:accent5>
      <a:accent6>
        <a:srgbClr val="FF7F7F"/>
      </a:accent6>
      <a:hlink>
        <a:srgbClr val="CE181E"/>
      </a:hlink>
      <a:folHlink>
        <a:srgbClr val="C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SE_prezentacja_szablon_2020_04_19" id="{9C04066F-39F6-4D0F-B983-66F4EA13A434}" vid="{A8653CD1-4FF3-4CD7-8C8F-8313A384B613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iestandardowy 1">
    <a:dk1>
      <a:srgbClr val="000000"/>
    </a:dk1>
    <a:lt1>
      <a:srgbClr val="FFFFFF"/>
    </a:lt1>
    <a:dk2>
      <a:srgbClr val="44546A"/>
    </a:dk2>
    <a:lt2>
      <a:srgbClr val="E7E6E6"/>
    </a:lt2>
    <a:accent1>
      <a:srgbClr val="FF0000"/>
    </a:accent1>
    <a:accent2>
      <a:srgbClr val="FFC000"/>
    </a:accent2>
    <a:accent3>
      <a:srgbClr val="00B050"/>
    </a:accent3>
    <a:accent4>
      <a:srgbClr val="0070C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Yu Gothic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Yu Gothic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A0C09EC55385C4D8998D64747BCC370" ma:contentTypeVersion="5" ma:contentTypeDescription="Create a new document." ma:contentTypeScope="" ma:versionID="5f5e5b10e1cecf2f0e767cf446e53d18">
  <xsd:schema xmlns:xsd="http://www.w3.org/2001/XMLSchema" xmlns:xs="http://www.w3.org/2001/XMLSchema" xmlns:p="http://schemas.microsoft.com/office/2006/metadata/properties" xmlns:ns3="32cc6e74-dcea-469e-bc22-53d1f8849afb" targetNamespace="http://schemas.microsoft.com/office/2006/metadata/properties" ma:root="true" ma:fieldsID="d4e39c38476bbd863a221530f000f1dd" ns3:_="">
    <xsd:import namespace="32cc6e74-dcea-469e-bc22-53d1f8849afb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_activity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cc6e74-dcea-469e-bc22-53d1f8849af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activity" ma:index="10" nillable="true" ma:displayName="_activity" ma:hidden="true" ma:internalName="_activity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32cc6e74-dcea-469e-bc22-53d1f8849afb" xsi:nil="true"/>
  </documentManagement>
</p:properties>
</file>

<file path=customXml/itemProps1.xml><?xml version="1.0" encoding="utf-8"?>
<ds:datastoreItem xmlns:ds="http://schemas.openxmlformats.org/officeDocument/2006/customXml" ds:itemID="{5703FFAE-14BA-4890-853C-0257E2E01FE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E415354-70F2-4A91-84BA-A8059E6D57E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2cc6e74-dcea-469e-bc22-53d1f8849af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BB9E718-50C7-4B26-9E17-202A76E20E64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32cc6e74-dcea-469e-bc22-53d1f8849afb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10708</TotalTime>
  <Words>1342</Words>
  <Application>Microsoft Office PowerPoint</Application>
  <PresentationFormat>Panoramiczny</PresentationFormat>
  <Paragraphs>366</Paragraphs>
  <Slides>14</Slides>
  <Notes>2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14</vt:i4>
      </vt:variant>
    </vt:vector>
  </HeadingPairs>
  <TitlesOfParts>
    <vt:vector size="20" baseType="lpstr">
      <vt:lpstr>Arial</vt:lpstr>
      <vt:lpstr>Calibri</vt:lpstr>
      <vt:lpstr>Roboto Light</vt:lpstr>
      <vt:lpstr>Times New Roman</vt:lpstr>
      <vt:lpstr>Wingdings</vt:lpstr>
      <vt:lpstr>PSE szablon prezentacji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Charkiewicz Paweł</dc:creator>
  <cp:lastModifiedBy>Sikorski Tomasz</cp:lastModifiedBy>
  <cp:revision>505</cp:revision>
  <dcterms:created xsi:type="dcterms:W3CDTF">2021-05-26T06:57:55Z</dcterms:created>
  <dcterms:modified xsi:type="dcterms:W3CDTF">2024-06-20T07:27:37Z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0x010100FA0C09EC55385C4D8998D64747BCC370</vt:lpwstr>
  </property>
</Properties>
</file>